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2.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8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98"/>
  </p:notesMasterIdLst>
  <p:sldIdLst>
    <p:sldId id="356" r:id="rId3"/>
    <p:sldId id="258" r:id="rId4"/>
    <p:sldId id="352" r:id="rId5"/>
    <p:sldId id="380" r:id="rId6"/>
    <p:sldId id="382" r:id="rId7"/>
    <p:sldId id="383" r:id="rId8"/>
    <p:sldId id="384" r:id="rId9"/>
    <p:sldId id="385" r:id="rId10"/>
    <p:sldId id="386" r:id="rId11"/>
    <p:sldId id="381" r:id="rId12"/>
    <p:sldId id="483" r:id="rId13"/>
    <p:sldId id="389" r:id="rId14"/>
    <p:sldId id="390" r:id="rId15"/>
    <p:sldId id="484" r:id="rId16"/>
    <p:sldId id="379" r:id="rId17"/>
    <p:sldId id="454" r:id="rId18"/>
    <p:sldId id="478" r:id="rId19"/>
    <p:sldId id="480" r:id="rId20"/>
    <p:sldId id="458" r:id="rId21"/>
    <p:sldId id="482" r:id="rId22"/>
    <p:sldId id="372" r:id="rId23"/>
    <p:sldId id="420" r:id="rId24"/>
    <p:sldId id="404" r:id="rId25"/>
    <p:sldId id="405" r:id="rId26"/>
    <p:sldId id="406" r:id="rId27"/>
    <p:sldId id="407" r:id="rId28"/>
    <p:sldId id="423" r:id="rId29"/>
    <p:sldId id="439" r:id="rId30"/>
    <p:sldId id="456" r:id="rId31"/>
    <p:sldId id="457" r:id="rId32"/>
    <p:sldId id="434" r:id="rId33"/>
    <p:sldId id="436" r:id="rId34"/>
    <p:sldId id="440" r:id="rId35"/>
    <p:sldId id="438" r:id="rId36"/>
    <p:sldId id="441" r:id="rId37"/>
    <p:sldId id="391" r:id="rId38"/>
    <p:sldId id="421" r:id="rId39"/>
    <p:sldId id="409" r:id="rId40"/>
    <p:sldId id="393" r:id="rId41"/>
    <p:sldId id="394" r:id="rId42"/>
    <p:sldId id="395" r:id="rId43"/>
    <p:sldId id="396" r:id="rId44"/>
    <p:sldId id="424" r:id="rId45"/>
    <p:sldId id="459" r:id="rId46"/>
    <p:sldId id="460" r:id="rId47"/>
    <p:sldId id="461" r:id="rId48"/>
    <p:sldId id="462" r:id="rId49"/>
    <p:sldId id="463" r:id="rId50"/>
    <p:sldId id="442" r:id="rId51"/>
    <p:sldId id="443" r:id="rId52"/>
    <p:sldId id="444" r:id="rId53"/>
    <p:sldId id="464" r:id="rId54"/>
    <p:sldId id="445" r:id="rId55"/>
    <p:sldId id="446" r:id="rId56"/>
    <p:sldId id="465" r:id="rId57"/>
    <p:sldId id="392" r:id="rId58"/>
    <p:sldId id="422" r:id="rId59"/>
    <p:sldId id="399" r:id="rId60"/>
    <p:sldId id="410" r:id="rId61"/>
    <p:sldId id="411" r:id="rId62"/>
    <p:sldId id="412" r:id="rId63"/>
    <p:sldId id="398" r:id="rId64"/>
    <p:sldId id="413" r:id="rId65"/>
    <p:sldId id="414" r:id="rId66"/>
    <p:sldId id="415" r:id="rId67"/>
    <p:sldId id="397" r:id="rId68"/>
    <p:sldId id="400" r:id="rId69"/>
    <p:sldId id="418" r:id="rId70"/>
    <p:sldId id="417" r:id="rId71"/>
    <p:sldId id="419" r:id="rId72"/>
    <p:sldId id="402" r:id="rId73"/>
    <p:sldId id="403" r:id="rId74"/>
    <p:sldId id="426" r:id="rId75"/>
    <p:sldId id="427" r:id="rId76"/>
    <p:sldId id="470" r:id="rId77"/>
    <p:sldId id="476" r:id="rId78"/>
    <p:sldId id="447" r:id="rId79"/>
    <p:sldId id="466" r:id="rId80"/>
    <p:sldId id="467" r:id="rId81"/>
    <p:sldId id="468" r:id="rId82"/>
    <p:sldId id="469" r:id="rId83"/>
    <p:sldId id="471" r:id="rId84"/>
    <p:sldId id="477" r:id="rId85"/>
    <p:sldId id="448" r:id="rId86"/>
    <p:sldId id="449" r:id="rId87"/>
    <p:sldId id="450" r:id="rId88"/>
    <p:sldId id="475" r:id="rId89"/>
    <p:sldId id="451" r:id="rId90"/>
    <p:sldId id="452" r:id="rId91"/>
    <p:sldId id="474" r:id="rId92"/>
    <p:sldId id="428" r:id="rId93"/>
    <p:sldId id="340" r:id="rId94"/>
    <p:sldId id="342" r:id="rId95"/>
    <p:sldId id="481" r:id="rId96"/>
    <p:sldId id="353" r:id="rId9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E"/>
    <a:srgbClr val="7030A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813216-C3EE-44E5-B5AF-D436161C3B4D}">
  <a:tblStyle styleId="{F4813216-C3EE-44E5-B5AF-D436161C3B4D}"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109" d="100"/>
          <a:sy n="109" d="100"/>
        </p:scale>
        <p:origin x="366" y="10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home.iowa.uiowa.edu\kaysmith\PPC\Facebook%20Insights\Copy%20of%20post%20evaluation%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dirty="0"/>
              <a:t>Average </a:t>
            </a:r>
            <a:r>
              <a:rPr lang="en-US" sz="1400" dirty="0" smtClean="0"/>
              <a:t>Reach </a:t>
            </a:r>
          </a:p>
          <a:p>
            <a:pPr>
              <a:defRPr sz="1400"/>
            </a:pPr>
            <a:r>
              <a:rPr lang="en-US" sz="1400" b="0" dirty="0" smtClean="0"/>
              <a:t>P=0.29</a:t>
            </a:r>
            <a:endParaRPr lang="en-US" sz="1400" b="0"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'Lines(cont)'!$L$10</c:f>
              <c:strCache>
                <c:ptCount val="1"/>
                <c:pt idx="0">
                  <c:v>Average Reach</c:v>
                </c:pt>
              </c:strCache>
            </c:strRef>
          </c:tx>
          <c:spPr>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D84-4089-8055-1B8EB24181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'Lines(cont)'!$K$11:$K$12</c:f>
              <c:strCache>
                <c:ptCount val="2"/>
                <c:pt idx="0">
                  <c:v>Short</c:v>
                </c:pt>
                <c:pt idx="1">
                  <c:v>Long</c:v>
                </c:pt>
              </c:strCache>
            </c:strRef>
          </c:cat>
          <c:val>
            <c:numRef>
              <c:f>'Lines(cont)'!$L$11:$L$12</c:f>
              <c:numCache>
                <c:formatCode>0.00</c:formatCode>
                <c:ptCount val="2"/>
                <c:pt idx="0">
                  <c:v>602.92857142857144</c:v>
                </c:pt>
                <c:pt idx="1">
                  <c:v>526</c:v>
                </c:pt>
              </c:numCache>
            </c:numRef>
          </c:val>
          <c:extLst>
            <c:ext xmlns:c16="http://schemas.microsoft.com/office/drawing/2014/chart" uri="{C3380CC4-5D6E-409C-BE32-E72D297353CC}">
              <c16:uniqueId val="{00000002-CD84-4089-8055-1B8EB24181B9}"/>
            </c:ext>
          </c:extLst>
        </c:ser>
        <c:dLbls>
          <c:dLblPos val="inEnd"/>
          <c:showLegendKey val="0"/>
          <c:showVal val="1"/>
          <c:showCatName val="0"/>
          <c:showSerName val="0"/>
          <c:showPercent val="0"/>
          <c:showBubbleSize val="0"/>
        </c:dLbls>
        <c:gapWidth val="100"/>
        <c:overlap val="-24"/>
        <c:axId val="344533432"/>
        <c:axId val="344533824"/>
      </c:barChart>
      <c:catAx>
        <c:axId val="34453343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 of Post Lines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533824"/>
        <c:crosses val="autoZero"/>
        <c:auto val="1"/>
        <c:lblAlgn val="ctr"/>
        <c:lblOffset val="100"/>
        <c:noMultiLvlLbl val="0"/>
      </c:catAx>
      <c:valAx>
        <c:axId val="344533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Organic Reach</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533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Average Engagement Rate (p=.889)</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Ownership!$I$13</c:f>
              <c:strCache>
                <c:ptCount val="1"/>
                <c:pt idx="0">
                  <c:v>Average Engagement Rate</c:v>
                </c:pt>
              </c:strCache>
            </c:strRef>
          </c:tx>
          <c:spPr>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Ownership!$H$14:$H$15</c:f>
              <c:strCache>
                <c:ptCount val="2"/>
                <c:pt idx="0">
                  <c:v>Self Owned</c:v>
                </c:pt>
                <c:pt idx="1">
                  <c:v>Third Party</c:v>
                </c:pt>
              </c:strCache>
            </c:strRef>
          </c:cat>
          <c:val>
            <c:numRef>
              <c:f>Ownership!$I$14:$I$15</c:f>
              <c:numCache>
                <c:formatCode>0.00%</c:formatCode>
                <c:ptCount val="2"/>
                <c:pt idx="0">
                  <c:v>3.4633333333333315E-2</c:v>
                </c:pt>
                <c:pt idx="1">
                  <c:v>3.4235714285714293E-2</c:v>
                </c:pt>
              </c:numCache>
            </c:numRef>
          </c:val>
          <c:extLst>
            <c:ext xmlns:c16="http://schemas.microsoft.com/office/drawing/2014/chart" uri="{C3380CC4-5D6E-409C-BE32-E72D297353CC}">
              <c16:uniqueId val="{00000000-6987-447F-BA75-A62BA62876E7}"/>
            </c:ext>
          </c:extLst>
        </c:ser>
        <c:dLbls>
          <c:dLblPos val="outEnd"/>
          <c:showLegendKey val="0"/>
          <c:showVal val="1"/>
          <c:showCatName val="0"/>
          <c:showSerName val="0"/>
          <c:showPercent val="0"/>
          <c:showBubbleSize val="0"/>
        </c:dLbls>
        <c:gapWidth val="100"/>
        <c:overlap val="-24"/>
        <c:axId val="217116584"/>
        <c:axId val="217116976"/>
      </c:barChart>
      <c:catAx>
        <c:axId val="217116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116976"/>
        <c:crosses val="autoZero"/>
        <c:auto val="1"/>
        <c:lblAlgn val="ctr"/>
        <c:lblOffset val="100"/>
        <c:noMultiLvlLbl val="0"/>
      </c:catAx>
      <c:valAx>
        <c:axId val="217116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116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Average Reach p=0.71</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POV!$G$5</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POV!$F$6:$F$7</c:f>
              <c:strCache>
                <c:ptCount val="2"/>
                <c:pt idx="0">
                  <c:v>Deliberate (Active)</c:v>
                </c:pt>
                <c:pt idx="1">
                  <c:v>Neutral (Passive)</c:v>
                </c:pt>
              </c:strCache>
            </c:strRef>
          </c:cat>
          <c:val>
            <c:numRef>
              <c:f>POV!$G$6:$G$7</c:f>
              <c:numCache>
                <c:formatCode>0.00</c:formatCode>
                <c:ptCount val="2"/>
                <c:pt idx="0">
                  <c:v>564.55882352941171</c:v>
                </c:pt>
                <c:pt idx="1">
                  <c:v>534.72093023255809</c:v>
                </c:pt>
              </c:numCache>
            </c:numRef>
          </c:val>
          <c:extLst>
            <c:ext xmlns:c16="http://schemas.microsoft.com/office/drawing/2014/chart" uri="{C3380CC4-5D6E-409C-BE32-E72D297353CC}">
              <c16:uniqueId val="{00000000-36F4-4F09-826C-68C09F13D2A4}"/>
            </c:ext>
          </c:extLst>
        </c:ser>
        <c:dLbls>
          <c:dLblPos val="outEnd"/>
          <c:showLegendKey val="0"/>
          <c:showVal val="1"/>
          <c:showCatName val="0"/>
          <c:showSerName val="0"/>
          <c:showPercent val="0"/>
          <c:showBubbleSize val="0"/>
        </c:dLbls>
        <c:gapWidth val="100"/>
        <c:overlap val="-24"/>
        <c:axId val="217117760"/>
        <c:axId val="217118152"/>
      </c:barChart>
      <c:catAx>
        <c:axId val="21711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118152"/>
        <c:crosses val="autoZero"/>
        <c:auto val="1"/>
        <c:lblAlgn val="ctr"/>
        <c:lblOffset val="100"/>
        <c:noMultiLvlLbl val="0"/>
      </c:catAx>
      <c:valAx>
        <c:axId val="217118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11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Average Engagement p=0.74</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POV!$G$9</c:f>
              <c:strCache>
                <c:ptCount val="1"/>
                <c:pt idx="0">
                  <c:v>Average Engagement</c:v>
                </c:pt>
              </c:strCache>
            </c:strRef>
          </c:tx>
          <c:spPr>
            <a:solidFill>
              <a:srgbClr val="FF004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POV!$F$10:$F$11</c:f>
              <c:strCache>
                <c:ptCount val="2"/>
                <c:pt idx="0">
                  <c:v>Deliberate (Active)</c:v>
                </c:pt>
                <c:pt idx="1">
                  <c:v>Neutral (Passive)</c:v>
                </c:pt>
              </c:strCache>
            </c:strRef>
          </c:cat>
          <c:val>
            <c:numRef>
              <c:f>POV!$G$10:$G$11</c:f>
              <c:numCache>
                <c:formatCode>0.00%</c:formatCode>
                <c:ptCount val="2"/>
                <c:pt idx="0">
                  <c:v>3.42205882352941E-2</c:v>
                </c:pt>
                <c:pt idx="1">
                  <c:v>3.5353488372093039E-2</c:v>
                </c:pt>
              </c:numCache>
            </c:numRef>
          </c:val>
          <c:extLst>
            <c:ext xmlns:c16="http://schemas.microsoft.com/office/drawing/2014/chart" uri="{C3380CC4-5D6E-409C-BE32-E72D297353CC}">
              <c16:uniqueId val="{00000000-D998-43FB-9EA4-9D3D4E041FCE}"/>
            </c:ext>
          </c:extLst>
        </c:ser>
        <c:dLbls>
          <c:showLegendKey val="0"/>
          <c:showVal val="0"/>
          <c:showCatName val="0"/>
          <c:showSerName val="0"/>
          <c:showPercent val="0"/>
          <c:showBubbleSize val="0"/>
        </c:dLbls>
        <c:gapWidth val="100"/>
        <c:overlap val="-24"/>
        <c:axId val="213429096"/>
        <c:axId val="217624728"/>
      </c:barChart>
      <c:catAx>
        <c:axId val="213429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24728"/>
        <c:crosses val="autoZero"/>
        <c:auto val="1"/>
        <c:lblAlgn val="ctr"/>
        <c:lblOffset val="100"/>
        <c:noMultiLvlLbl val="0"/>
      </c:catAx>
      <c:valAx>
        <c:axId val="217624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429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Average Engagement p=0.50</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Familiarity!$H$12</c:f>
              <c:strCache>
                <c:ptCount val="1"/>
                <c:pt idx="0">
                  <c:v>Average Engagement</c:v>
                </c:pt>
              </c:strCache>
            </c:strRef>
          </c:tx>
          <c:spPr>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Familiarity!$G$13:$G$14</c:f>
              <c:strCache>
                <c:ptCount val="2"/>
                <c:pt idx="0">
                  <c:v>Novelty</c:v>
                </c:pt>
                <c:pt idx="1">
                  <c:v>Recognizable</c:v>
                </c:pt>
              </c:strCache>
            </c:strRef>
          </c:cat>
          <c:val>
            <c:numRef>
              <c:f>Familiarity!$H$13:$H$14</c:f>
              <c:numCache>
                <c:formatCode>0.00%</c:formatCode>
                <c:ptCount val="2"/>
                <c:pt idx="0">
                  <c:v>3.2349056603773602E-2</c:v>
                </c:pt>
                <c:pt idx="1">
                  <c:v>3.4325581395348852E-2</c:v>
                </c:pt>
              </c:numCache>
            </c:numRef>
          </c:val>
          <c:extLst>
            <c:ext xmlns:c16="http://schemas.microsoft.com/office/drawing/2014/chart" uri="{C3380CC4-5D6E-409C-BE32-E72D297353CC}">
              <c16:uniqueId val="{00000000-DDB2-4BCB-8CE9-000D0B295AE6}"/>
            </c:ext>
          </c:extLst>
        </c:ser>
        <c:dLbls>
          <c:dLblPos val="outEnd"/>
          <c:showLegendKey val="0"/>
          <c:showVal val="1"/>
          <c:showCatName val="0"/>
          <c:showSerName val="0"/>
          <c:showPercent val="0"/>
          <c:showBubbleSize val="0"/>
        </c:dLbls>
        <c:gapWidth val="100"/>
        <c:overlap val="-24"/>
        <c:axId val="217625512"/>
        <c:axId val="217625904"/>
      </c:barChart>
      <c:catAx>
        <c:axId val="217625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25904"/>
        <c:crosses val="autoZero"/>
        <c:auto val="1"/>
        <c:lblAlgn val="ctr"/>
        <c:lblOffset val="100"/>
        <c:noMultiLvlLbl val="0"/>
      </c:catAx>
      <c:valAx>
        <c:axId val="217625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25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Average Reach p=0.21</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Familiarity!$H$9</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Familiarity!$G$10:$G$11</c:f>
              <c:strCache>
                <c:ptCount val="2"/>
                <c:pt idx="0">
                  <c:v>Novelty</c:v>
                </c:pt>
                <c:pt idx="1">
                  <c:v>Recognizable</c:v>
                </c:pt>
              </c:strCache>
            </c:strRef>
          </c:cat>
          <c:val>
            <c:numRef>
              <c:f>Familiarity!$H$10:$H$11</c:f>
              <c:numCache>
                <c:formatCode>0.00</c:formatCode>
                <c:ptCount val="2"/>
                <c:pt idx="0">
                  <c:v>513.30188679245282</c:v>
                </c:pt>
                <c:pt idx="1">
                  <c:v>616.37209302325584</c:v>
                </c:pt>
              </c:numCache>
            </c:numRef>
          </c:val>
          <c:extLst>
            <c:ext xmlns:c16="http://schemas.microsoft.com/office/drawing/2014/chart" uri="{C3380CC4-5D6E-409C-BE32-E72D297353CC}">
              <c16:uniqueId val="{00000000-FC54-4E3C-920A-ADBBCABC130E}"/>
            </c:ext>
          </c:extLst>
        </c:ser>
        <c:dLbls>
          <c:showLegendKey val="0"/>
          <c:showVal val="0"/>
          <c:showCatName val="0"/>
          <c:showSerName val="0"/>
          <c:showPercent val="0"/>
          <c:showBubbleSize val="0"/>
        </c:dLbls>
        <c:gapWidth val="100"/>
        <c:overlap val="-24"/>
        <c:axId val="217626688"/>
        <c:axId val="217627080"/>
      </c:barChart>
      <c:catAx>
        <c:axId val="217626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27080"/>
        <c:crosses val="autoZero"/>
        <c:auto val="1"/>
        <c:lblAlgn val="ctr"/>
        <c:lblOffset val="100"/>
        <c:noMultiLvlLbl val="0"/>
      </c:catAx>
      <c:valAx>
        <c:axId val="217627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26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Meta!$I$36</c:f>
              <c:strCache>
                <c:ptCount val="1"/>
                <c:pt idx="0">
                  <c:v>Average Engagement Rate</c:v>
                </c:pt>
              </c:strCache>
            </c:strRef>
          </c:tx>
          <c:spPr>
            <a:solidFill>
              <a:srgbClr val="FF004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Meta!$H$37:$H$40</c:f>
              <c:strCache>
                <c:ptCount val="4"/>
                <c:pt idx="0">
                  <c:v>Self-referencing</c:v>
                </c:pt>
                <c:pt idx="1">
                  <c:v>External</c:v>
                </c:pt>
                <c:pt idx="2">
                  <c:v>Both</c:v>
                </c:pt>
                <c:pt idx="3">
                  <c:v>Neither</c:v>
                </c:pt>
              </c:strCache>
            </c:strRef>
          </c:cat>
          <c:val>
            <c:numRef>
              <c:f>Meta!$I$37:$I$40</c:f>
              <c:numCache>
                <c:formatCode>0.00%</c:formatCode>
                <c:ptCount val="4"/>
                <c:pt idx="0">
                  <c:v>3.3388073394495399E-2</c:v>
                </c:pt>
                <c:pt idx="1">
                  <c:v>3.3575000000000001E-2</c:v>
                </c:pt>
                <c:pt idx="2">
                  <c:v>3.6470588235294109E-2</c:v>
                </c:pt>
                <c:pt idx="3">
                  <c:v>3.3575000000000001E-2</c:v>
                </c:pt>
              </c:numCache>
            </c:numRef>
          </c:val>
          <c:extLst>
            <c:ext xmlns:c16="http://schemas.microsoft.com/office/drawing/2014/chart" uri="{C3380CC4-5D6E-409C-BE32-E72D297353CC}">
              <c16:uniqueId val="{00000000-12B4-46A5-B726-782E9F91C772}"/>
            </c:ext>
          </c:extLst>
        </c:ser>
        <c:dLbls>
          <c:dLblPos val="outEnd"/>
          <c:showLegendKey val="0"/>
          <c:showVal val="1"/>
          <c:showCatName val="0"/>
          <c:showSerName val="0"/>
          <c:showPercent val="0"/>
          <c:showBubbleSize val="0"/>
        </c:dLbls>
        <c:gapWidth val="100"/>
        <c:overlap val="-24"/>
        <c:axId val="217628256"/>
        <c:axId val="217627864"/>
      </c:barChart>
      <c:catAx>
        <c:axId val="21762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27864"/>
        <c:crosses val="autoZero"/>
        <c:auto val="1"/>
        <c:lblAlgn val="ctr"/>
        <c:lblOffset val="100"/>
        <c:noMultiLvlLbl val="0"/>
      </c:catAx>
      <c:valAx>
        <c:axId val="217627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628256"/>
        <c:crosses val="autoZero"/>
        <c:crossBetween val="between"/>
        <c:majorUnit val="1.0000000000000002E-3"/>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Meta!$I$30</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Meta!$H$31:$H$34</c:f>
              <c:strCache>
                <c:ptCount val="4"/>
                <c:pt idx="0">
                  <c:v>Self-referencing</c:v>
                </c:pt>
                <c:pt idx="1">
                  <c:v>External</c:v>
                </c:pt>
                <c:pt idx="2">
                  <c:v>Both</c:v>
                </c:pt>
                <c:pt idx="3">
                  <c:v>Neither</c:v>
                </c:pt>
              </c:strCache>
            </c:strRef>
          </c:cat>
          <c:val>
            <c:numRef>
              <c:f>Meta!$I$31:$I$34</c:f>
              <c:numCache>
                <c:formatCode>0.00</c:formatCode>
                <c:ptCount val="4"/>
                <c:pt idx="0">
                  <c:v>548.55963302752298</c:v>
                </c:pt>
                <c:pt idx="1">
                  <c:v>499.2</c:v>
                </c:pt>
                <c:pt idx="2">
                  <c:v>635.11764705882354</c:v>
                </c:pt>
                <c:pt idx="3">
                  <c:v>532.5</c:v>
                </c:pt>
              </c:numCache>
            </c:numRef>
          </c:val>
          <c:extLst>
            <c:ext xmlns:c16="http://schemas.microsoft.com/office/drawing/2014/chart" uri="{C3380CC4-5D6E-409C-BE32-E72D297353CC}">
              <c16:uniqueId val="{00000000-2848-4147-9BAA-835D90B9C1DA}"/>
            </c:ext>
          </c:extLst>
        </c:ser>
        <c:dLbls>
          <c:dLblPos val="outEnd"/>
          <c:showLegendKey val="0"/>
          <c:showVal val="1"/>
          <c:showCatName val="0"/>
          <c:showSerName val="0"/>
          <c:showPercent val="0"/>
          <c:showBubbleSize val="0"/>
        </c:dLbls>
        <c:gapWidth val="100"/>
        <c:overlap val="-24"/>
        <c:axId val="343980144"/>
        <c:axId val="343980536"/>
      </c:barChart>
      <c:catAx>
        <c:axId val="343980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980536"/>
        <c:crosses val="autoZero"/>
        <c:auto val="1"/>
        <c:lblAlgn val="ctr"/>
        <c:lblOffset val="100"/>
        <c:noMultiLvlLbl val="0"/>
      </c:catAx>
      <c:valAx>
        <c:axId val="343980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980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 Photo realism'!$I$12</c:f>
              <c:strCache>
                <c:ptCount val="1"/>
                <c:pt idx="0">
                  <c:v>Average Engagement Rate</c:v>
                </c:pt>
              </c:strCache>
            </c:strRef>
          </c:tx>
          <c:spPr>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 Photo realism'!$H$13:$H$15</c:f>
              <c:strCache>
                <c:ptCount val="3"/>
                <c:pt idx="0">
                  <c:v>Real-life</c:v>
                </c:pt>
                <c:pt idx="1">
                  <c:v>Illustrated</c:v>
                </c:pt>
                <c:pt idx="2">
                  <c:v>Cartoon</c:v>
                </c:pt>
              </c:strCache>
            </c:strRef>
          </c:cat>
          <c:val>
            <c:numRef>
              <c:f>'Post Photo realism'!$I$13:$I$15</c:f>
              <c:numCache>
                <c:formatCode>0.00%</c:formatCode>
                <c:ptCount val="3"/>
                <c:pt idx="0">
                  <c:v>3.4629090909090929E-2</c:v>
                </c:pt>
                <c:pt idx="1">
                  <c:v>3.6352830188679269E-2</c:v>
                </c:pt>
                <c:pt idx="2">
                  <c:v>3.0391666666666674E-2</c:v>
                </c:pt>
              </c:numCache>
            </c:numRef>
          </c:val>
          <c:extLst>
            <c:ext xmlns:c16="http://schemas.microsoft.com/office/drawing/2014/chart" uri="{C3380CC4-5D6E-409C-BE32-E72D297353CC}">
              <c16:uniqueId val="{00000000-168A-4A43-BBE4-CDE94A0B1B92}"/>
            </c:ext>
          </c:extLst>
        </c:ser>
        <c:dLbls>
          <c:dLblPos val="outEnd"/>
          <c:showLegendKey val="0"/>
          <c:showVal val="1"/>
          <c:showCatName val="0"/>
          <c:showSerName val="0"/>
          <c:showPercent val="0"/>
          <c:showBubbleSize val="0"/>
        </c:dLbls>
        <c:gapWidth val="100"/>
        <c:overlap val="-24"/>
        <c:axId val="346694024"/>
        <c:axId val="347485400"/>
      </c:barChart>
      <c:catAx>
        <c:axId val="346694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485400"/>
        <c:crosses val="autoZero"/>
        <c:auto val="1"/>
        <c:lblAlgn val="ctr"/>
        <c:lblOffset val="100"/>
        <c:noMultiLvlLbl val="0"/>
      </c:catAx>
      <c:valAx>
        <c:axId val="347485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69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'Post Photo realism'!$I$7</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'Post Photo realism'!$H$8:$H$10</c:f>
              <c:strCache>
                <c:ptCount val="3"/>
                <c:pt idx="0">
                  <c:v>Real-life</c:v>
                </c:pt>
                <c:pt idx="1">
                  <c:v>Illustrated</c:v>
                </c:pt>
                <c:pt idx="2">
                  <c:v>Cartoon</c:v>
                </c:pt>
              </c:strCache>
            </c:strRef>
          </c:cat>
          <c:val>
            <c:numRef>
              <c:f>'Post Photo realism'!$I$8:$I$10</c:f>
              <c:numCache>
                <c:formatCode>0.00</c:formatCode>
                <c:ptCount val="3"/>
                <c:pt idx="0">
                  <c:v>668.65454545454543</c:v>
                </c:pt>
                <c:pt idx="1">
                  <c:v>442.16981132075472</c:v>
                </c:pt>
                <c:pt idx="2">
                  <c:v>615.95833333333337</c:v>
                </c:pt>
              </c:numCache>
            </c:numRef>
          </c:val>
          <c:extLst>
            <c:ext xmlns:c16="http://schemas.microsoft.com/office/drawing/2014/chart" uri="{C3380CC4-5D6E-409C-BE32-E72D297353CC}">
              <c16:uniqueId val="{00000000-2A25-41EC-B58B-5941D8A8F91F}"/>
            </c:ext>
          </c:extLst>
        </c:ser>
        <c:dLbls>
          <c:dLblPos val="outEnd"/>
          <c:showLegendKey val="0"/>
          <c:showVal val="1"/>
          <c:showCatName val="0"/>
          <c:showSerName val="0"/>
          <c:showPercent val="0"/>
          <c:showBubbleSize val="0"/>
        </c:dLbls>
        <c:gapWidth val="100"/>
        <c:overlap val="-24"/>
        <c:axId val="347485792"/>
        <c:axId val="347486184"/>
      </c:barChart>
      <c:catAx>
        <c:axId val="347485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486184"/>
        <c:crosses val="autoZero"/>
        <c:auto val="1"/>
        <c:lblAlgn val="ctr"/>
        <c:lblOffset val="100"/>
        <c:noMultiLvlLbl val="0"/>
      </c:catAx>
      <c:valAx>
        <c:axId val="347486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485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Audiovisual!$J$15</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Audiovisual!$I$16:$I$18</c:f>
              <c:strCache>
                <c:ptCount val="3"/>
                <c:pt idx="0">
                  <c:v>Static Visuals</c:v>
                </c:pt>
                <c:pt idx="1">
                  <c:v>Animation</c:v>
                </c:pt>
                <c:pt idx="2">
                  <c:v>Video</c:v>
                </c:pt>
              </c:strCache>
            </c:strRef>
          </c:cat>
          <c:val>
            <c:numRef>
              <c:f>Audiovisual!$J$16:$J$18</c:f>
              <c:numCache>
                <c:formatCode>0.00</c:formatCode>
                <c:ptCount val="3"/>
                <c:pt idx="0">
                  <c:v>509.67326732673268</c:v>
                </c:pt>
                <c:pt idx="1">
                  <c:v>783.08333333333337</c:v>
                </c:pt>
                <c:pt idx="2">
                  <c:v>674.71428571428567</c:v>
                </c:pt>
              </c:numCache>
            </c:numRef>
          </c:val>
          <c:extLst>
            <c:ext xmlns:c16="http://schemas.microsoft.com/office/drawing/2014/chart" uri="{C3380CC4-5D6E-409C-BE32-E72D297353CC}">
              <c16:uniqueId val="{00000000-6031-4DB2-A647-BA46FCDF50B0}"/>
            </c:ext>
          </c:extLst>
        </c:ser>
        <c:dLbls>
          <c:dLblPos val="outEnd"/>
          <c:showLegendKey val="0"/>
          <c:showVal val="1"/>
          <c:showCatName val="0"/>
          <c:showSerName val="0"/>
          <c:showPercent val="0"/>
          <c:showBubbleSize val="0"/>
        </c:dLbls>
        <c:gapWidth val="100"/>
        <c:overlap val="-24"/>
        <c:axId val="414667568"/>
        <c:axId val="414669136"/>
      </c:barChart>
      <c:catAx>
        <c:axId val="414667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4669136"/>
        <c:crosses val="autoZero"/>
        <c:auto val="1"/>
        <c:lblAlgn val="ctr"/>
        <c:lblOffset val="100"/>
        <c:noMultiLvlLbl val="0"/>
      </c:catAx>
      <c:valAx>
        <c:axId val="4146691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466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dirty="0"/>
              <a:t>Average Engagement </a:t>
            </a:r>
            <a:r>
              <a:rPr lang="en-US" sz="1400" dirty="0" smtClean="0"/>
              <a:t>Rate </a:t>
            </a:r>
            <a:r>
              <a:rPr lang="en-US" sz="1400" b="0" dirty="0" smtClean="0"/>
              <a:t>P=.65</a:t>
            </a:r>
            <a:endParaRPr lang="en-US" sz="1400" dirty="0"/>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'Lines(cont)'!$N$10</c:f>
              <c:strCache>
                <c:ptCount val="1"/>
                <c:pt idx="0">
                  <c:v>Average Engagement Rate</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FF004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8E2-4252-8FEF-7BE43FADD074}"/>
              </c:ext>
            </c:extLst>
          </c:dPt>
          <c:dLbls>
            <c:dLbl>
              <c:idx val="1"/>
              <c:tx>
                <c:rich>
                  <a:bodyPr/>
                  <a:lstStyle/>
                  <a:p>
                    <a:fld id="{6694A9D4-1886-42F2-AB34-3903CC525241}" type="VALUE">
                      <a:rPr lang="en-US">
                        <a:solidFill>
                          <a:schemeClr val="bg1"/>
                        </a:solidFill>
                      </a:rPr>
                      <a:pPr/>
                      <a:t>[VALUE]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E2-4252-8FEF-7BE43FADD0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'Lines(cont)'!$M$11:$M$12</c:f>
              <c:strCache>
                <c:ptCount val="2"/>
                <c:pt idx="0">
                  <c:v>Short</c:v>
                </c:pt>
                <c:pt idx="1">
                  <c:v>Long</c:v>
                </c:pt>
              </c:strCache>
            </c:strRef>
          </c:cat>
          <c:val>
            <c:numRef>
              <c:f>'Lines(cont)'!$N$11:$N$12</c:f>
              <c:numCache>
                <c:formatCode>0.00%</c:formatCode>
                <c:ptCount val="2"/>
                <c:pt idx="0">
                  <c:v>3.540714285714288E-2</c:v>
                </c:pt>
                <c:pt idx="1">
                  <c:v>3.4021348314606736E-2</c:v>
                </c:pt>
              </c:numCache>
            </c:numRef>
          </c:val>
          <c:extLst>
            <c:ext xmlns:c16="http://schemas.microsoft.com/office/drawing/2014/chart" uri="{C3380CC4-5D6E-409C-BE32-E72D297353CC}">
              <c16:uniqueId val="{00000003-18E2-4252-8FEF-7BE43FADD074}"/>
            </c:ext>
          </c:extLst>
        </c:ser>
        <c:dLbls>
          <c:dLblPos val="inEnd"/>
          <c:showLegendKey val="0"/>
          <c:showVal val="1"/>
          <c:showCatName val="0"/>
          <c:showSerName val="0"/>
          <c:showPercent val="0"/>
          <c:showBubbleSize val="0"/>
        </c:dLbls>
        <c:gapWidth val="100"/>
        <c:overlap val="-24"/>
        <c:axId val="217808936"/>
        <c:axId val="217114624"/>
      </c:barChart>
      <c:catAx>
        <c:axId val="21780893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 of Post Lines</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114624"/>
        <c:crosses val="autoZero"/>
        <c:auto val="1"/>
        <c:lblAlgn val="ctr"/>
        <c:lblOffset val="100"/>
        <c:noMultiLvlLbl val="0"/>
      </c:catAx>
      <c:valAx>
        <c:axId val="217114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Engagement Rate</a:t>
                </a:r>
              </a:p>
            </c:rich>
          </c:tx>
          <c:layout>
            <c:manualLayout>
              <c:xMode val="edge"/>
              <c:yMode val="edge"/>
              <c:x val="3.2679738562091505E-2"/>
              <c:y val="0.18702676369999205"/>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808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Audiovisual!$J$20</c:f>
              <c:strCache>
                <c:ptCount val="1"/>
                <c:pt idx="0">
                  <c:v>Average Engagment Rate</c:v>
                </c:pt>
              </c:strCache>
            </c:strRef>
          </c:tx>
          <c:spPr>
            <a:solidFill>
              <a:srgbClr val="FF004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Audiovisual!$I$21:$I$23</c:f>
              <c:strCache>
                <c:ptCount val="3"/>
                <c:pt idx="0">
                  <c:v>Static Visuals</c:v>
                </c:pt>
                <c:pt idx="1">
                  <c:v>Animation</c:v>
                </c:pt>
                <c:pt idx="2">
                  <c:v>Video</c:v>
                </c:pt>
              </c:strCache>
            </c:strRef>
          </c:cat>
          <c:val>
            <c:numRef>
              <c:f>Audiovisual!$J$21:$J$23</c:f>
              <c:numCache>
                <c:formatCode>0.00</c:formatCode>
                <c:ptCount val="3"/>
                <c:pt idx="0">
                  <c:v>3.4363366336633651E-2</c:v>
                </c:pt>
                <c:pt idx="1">
                  <c:v>3.8750000000000007E-2</c:v>
                </c:pt>
                <c:pt idx="2">
                  <c:v>2.2857142857142857E-2</c:v>
                </c:pt>
              </c:numCache>
            </c:numRef>
          </c:val>
          <c:extLst>
            <c:ext xmlns:c16="http://schemas.microsoft.com/office/drawing/2014/chart" uri="{C3380CC4-5D6E-409C-BE32-E72D297353CC}">
              <c16:uniqueId val="{00000000-12B5-4038-873A-E72B3679B44F}"/>
            </c:ext>
          </c:extLst>
        </c:ser>
        <c:dLbls>
          <c:showLegendKey val="0"/>
          <c:showVal val="0"/>
          <c:showCatName val="0"/>
          <c:showSerName val="0"/>
          <c:showPercent val="0"/>
          <c:showBubbleSize val="0"/>
        </c:dLbls>
        <c:gapWidth val="100"/>
        <c:overlap val="-24"/>
        <c:axId val="471189488"/>
        <c:axId val="347448592"/>
      </c:barChart>
      <c:catAx>
        <c:axId val="471189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448592"/>
        <c:crosses val="autoZero"/>
        <c:auto val="1"/>
        <c:lblAlgn val="ctr"/>
        <c:lblOffset val="100"/>
        <c:noMultiLvlLbl val="0"/>
      </c:catAx>
      <c:valAx>
        <c:axId val="3474485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118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Average Reach p=0.133</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Landing!$I$6</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Landing!$H$7:$H$8</c:f>
              <c:strCache>
                <c:ptCount val="2"/>
                <c:pt idx="0">
                  <c:v>Owned Content</c:v>
                </c:pt>
                <c:pt idx="1">
                  <c:v>External Content</c:v>
                </c:pt>
              </c:strCache>
            </c:strRef>
          </c:cat>
          <c:val>
            <c:numRef>
              <c:f>Landing!$I$7:$I$8</c:f>
              <c:numCache>
                <c:formatCode>0.00</c:formatCode>
                <c:ptCount val="2"/>
                <c:pt idx="0">
                  <c:v>536.91150442477874</c:v>
                </c:pt>
                <c:pt idx="1">
                  <c:v>659.93103448275861</c:v>
                </c:pt>
              </c:numCache>
            </c:numRef>
          </c:val>
          <c:extLst>
            <c:ext xmlns:c16="http://schemas.microsoft.com/office/drawing/2014/chart" uri="{C3380CC4-5D6E-409C-BE32-E72D297353CC}">
              <c16:uniqueId val="{00000000-AA01-405A-AB61-DF3743445917}"/>
            </c:ext>
          </c:extLst>
        </c:ser>
        <c:dLbls>
          <c:showLegendKey val="0"/>
          <c:showVal val="0"/>
          <c:showCatName val="0"/>
          <c:showSerName val="0"/>
          <c:showPercent val="0"/>
          <c:showBubbleSize val="0"/>
        </c:dLbls>
        <c:gapWidth val="100"/>
        <c:overlap val="-24"/>
        <c:axId val="347486968"/>
        <c:axId val="347487360"/>
      </c:barChart>
      <c:catAx>
        <c:axId val="347486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487360"/>
        <c:crosses val="autoZero"/>
        <c:auto val="1"/>
        <c:lblAlgn val="ctr"/>
        <c:lblOffset val="100"/>
        <c:noMultiLvlLbl val="0"/>
      </c:catAx>
      <c:valAx>
        <c:axId val="347487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486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Average Engagement Rate p=0.779</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Landing!$I$11</c:f>
              <c:strCache>
                <c:ptCount val="1"/>
                <c:pt idx="0">
                  <c:v>Average Engagement Rate</c:v>
                </c:pt>
              </c:strCache>
            </c:strRef>
          </c:tx>
          <c:spPr>
            <a:solidFill>
              <a:srgbClr val="FF004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Landing!$H$12:$H$13</c:f>
              <c:strCache>
                <c:ptCount val="2"/>
                <c:pt idx="0">
                  <c:v>Owned Content</c:v>
                </c:pt>
                <c:pt idx="1">
                  <c:v>External Content</c:v>
                </c:pt>
              </c:strCache>
            </c:strRef>
          </c:cat>
          <c:val>
            <c:numRef>
              <c:f>Landing!$I$12:$I$13</c:f>
              <c:numCache>
                <c:formatCode>0.00%</c:formatCode>
                <c:ptCount val="2"/>
                <c:pt idx="0">
                  <c:v>3.4531858407079619E-2</c:v>
                </c:pt>
                <c:pt idx="1">
                  <c:v>3.3744827586206914E-2</c:v>
                </c:pt>
              </c:numCache>
            </c:numRef>
          </c:val>
          <c:extLst>
            <c:ext xmlns:c16="http://schemas.microsoft.com/office/drawing/2014/chart" uri="{C3380CC4-5D6E-409C-BE32-E72D297353CC}">
              <c16:uniqueId val="{00000000-FE84-4E9F-8353-E4A9AD8DA669}"/>
            </c:ext>
          </c:extLst>
        </c:ser>
        <c:dLbls>
          <c:dLblPos val="outEnd"/>
          <c:showLegendKey val="0"/>
          <c:showVal val="1"/>
          <c:showCatName val="0"/>
          <c:showSerName val="0"/>
          <c:showPercent val="0"/>
          <c:showBubbleSize val="0"/>
        </c:dLbls>
        <c:gapWidth val="100"/>
        <c:overlap val="-24"/>
        <c:axId val="347488144"/>
        <c:axId val="217808152"/>
      </c:barChart>
      <c:catAx>
        <c:axId val="347488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808152"/>
        <c:crosses val="autoZero"/>
        <c:auto val="1"/>
        <c:lblAlgn val="ctr"/>
        <c:lblOffset val="100"/>
        <c:noMultiLvlLbl val="0"/>
      </c:catAx>
      <c:valAx>
        <c:axId val="217808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748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'Text to Graphics ratio'!$I$4</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'Text to Graphics ratio'!$H$5:$H$7</c:f>
              <c:strCache>
                <c:ptCount val="3"/>
                <c:pt idx="0">
                  <c:v>Low Text Ratio</c:v>
                </c:pt>
                <c:pt idx="1">
                  <c:v>Balanced Text Ratio</c:v>
                </c:pt>
                <c:pt idx="2">
                  <c:v>Heavy Text Ratio</c:v>
                </c:pt>
              </c:strCache>
            </c:strRef>
          </c:cat>
          <c:val>
            <c:numRef>
              <c:f>'Text to Graphics ratio'!$I$5:$I$7</c:f>
              <c:numCache>
                <c:formatCode>0.00</c:formatCode>
                <c:ptCount val="3"/>
                <c:pt idx="0">
                  <c:v>748.8125</c:v>
                </c:pt>
                <c:pt idx="1">
                  <c:v>583.06818181818187</c:v>
                </c:pt>
                <c:pt idx="2">
                  <c:v>505.2</c:v>
                </c:pt>
              </c:numCache>
            </c:numRef>
          </c:val>
          <c:extLst>
            <c:ext xmlns:c16="http://schemas.microsoft.com/office/drawing/2014/chart" uri="{C3380CC4-5D6E-409C-BE32-E72D297353CC}">
              <c16:uniqueId val="{00000000-70D5-4334-8ADA-330D9E7213C6}"/>
            </c:ext>
          </c:extLst>
        </c:ser>
        <c:dLbls>
          <c:showLegendKey val="0"/>
          <c:showVal val="0"/>
          <c:showCatName val="0"/>
          <c:showSerName val="0"/>
          <c:showPercent val="0"/>
          <c:showBubbleSize val="0"/>
        </c:dLbls>
        <c:gapWidth val="100"/>
        <c:overlap val="-24"/>
        <c:axId val="344141064"/>
        <c:axId val="344141456"/>
      </c:barChart>
      <c:catAx>
        <c:axId val="344141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141456"/>
        <c:crosses val="autoZero"/>
        <c:auto val="1"/>
        <c:lblAlgn val="ctr"/>
        <c:lblOffset val="100"/>
        <c:noMultiLvlLbl val="0"/>
      </c:catAx>
      <c:valAx>
        <c:axId val="344141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141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'Text to Graphics ratio'!$I$10</c:f>
              <c:strCache>
                <c:ptCount val="1"/>
                <c:pt idx="0">
                  <c:v>Average Engagement Rate</c:v>
                </c:pt>
              </c:strCache>
            </c:strRef>
          </c:tx>
          <c:spPr>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'Text to Graphics ratio'!$H$11:$H$13</c:f>
              <c:strCache>
                <c:ptCount val="3"/>
                <c:pt idx="0">
                  <c:v>Low Text Ratio</c:v>
                </c:pt>
                <c:pt idx="1">
                  <c:v>Balanced Text Ratio</c:v>
                </c:pt>
                <c:pt idx="2">
                  <c:v>Heavy Text Ratio</c:v>
                </c:pt>
              </c:strCache>
            </c:strRef>
          </c:cat>
          <c:val>
            <c:numRef>
              <c:f>'Text to Graphics ratio'!$I$11:$I$13</c:f>
              <c:numCache>
                <c:formatCode>0.00%</c:formatCode>
                <c:ptCount val="3"/>
                <c:pt idx="0">
                  <c:v>3.7500000000000012E-2</c:v>
                </c:pt>
                <c:pt idx="1">
                  <c:v>3.3452272727272747E-2</c:v>
                </c:pt>
                <c:pt idx="2">
                  <c:v>3.4574117647058811E-2</c:v>
                </c:pt>
              </c:numCache>
            </c:numRef>
          </c:val>
          <c:extLst>
            <c:ext xmlns:c16="http://schemas.microsoft.com/office/drawing/2014/chart" uri="{C3380CC4-5D6E-409C-BE32-E72D297353CC}">
              <c16:uniqueId val="{00000000-975E-454B-BDE6-244A1F265E1F}"/>
            </c:ext>
          </c:extLst>
        </c:ser>
        <c:dLbls>
          <c:showLegendKey val="0"/>
          <c:showVal val="0"/>
          <c:showCatName val="0"/>
          <c:showSerName val="0"/>
          <c:showPercent val="0"/>
          <c:showBubbleSize val="0"/>
        </c:dLbls>
        <c:gapWidth val="100"/>
        <c:overlap val="-24"/>
        <c:axId val="344142240"/>
        <c:axId val="344142632"/>
      </c:barChart>
      <c:catAx>
        <c:axId val="344142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142632"/>
        <c:crosses val="autoZero"/>
        <c:auto val="1"/>
        <c:lblAlgn val="ctr"/>
        <c:lblOffset val="100"/>
        <c:noMultiLvlLbl val="0"/>
      </c:catAx>
      <c:valAx>
        <c:axId val="344142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4142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'Quantity of systems'!$K$10</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'Quantity of systems'!$J$11:$J$13</c:f>
              <c:strCache>
                <c:ptCount val="3"/>
                <c:pt idx="0">
                  <c:v>None</c:v>
                </c:pt>
                <c:pt idx="1">
                  <c:v>Single</c:v>
                </c:pt>
                <c:pt idx="2">
                  <c:v>Multiple</c:v>
                </c:pt>
              </c:strCache>
            </c:strRef>
          </c:cat>
          <c:val>
            <c:numRef>
              <c:f>'Quantity of systems'!$K$11:$K$13</c:f>
              <c:numCache>
                <c:formatCode>0.00</c:formatCode>
                <c:ptCount val="3"/>
                <c:pt idx="0">
                  <c:v>560.66666666666663</c:v>
                </c:pt>
                <c:pt idx="1">
                  <c:v>546.98947368421057</c:v>
                </c:pt>
                <c:pt idx="2">
                  <c:v>613.4545454545455</c:v>
                </c:pt>
              </c:numCache>
            </c:numRef>
          </c:val>
          <c:extLst>
            <c:ext xmlns:c16="http://schemas.microsoft.com/office/drawing/2014/chart" uri="{C3380CC4-5D6E-409C-BE32-E72D297353CC}">
              <c16:uniqueId val="{00000000-9CE4-41C4-B6F0-F18A67022C01}"/>
            </c:ext>
          </c:extLst>
        </c:ser>
        <c:dLbls>
          <c:showLegendKey val="0"/>
          <c:showVal val="0"/>
          <c:showCatName val="0"/>
          <c:showSerName val="0"/>
          <c:showPercent val="0"/>
          <c:showBubbleSize val="0"/>
        </c:dLbls>
        <c:gapWidth val="100"/>
        <c:overlap val="-24"/>
        <c:axId val="359452864"/>
        <c:axId val="359453648"/>
      </c:barChart>
      <c:catAx>
        <c:axId val="359452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453648"/>
        <c:crosses val="autoZero"/>
        <c:auto val="1"/>
        <c:lblAlgn val="ctr"/>
        <c:lblOffset val="100"/>
        <c:noMultiLvlLbl val="0"/>
      </c:catAx>
      <c:valAx>
        <c:axId val="359453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45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'Quantity of systems'!$K$16</c:f>
              <c:strCache>
                <c:ptCount val="1"/>
                <c:pt idx="0">
                  <c:v>Average Engagement Rate</c:v>
                </c:pt>
              </c:strCache>
            </c:strRef>
          </c:tx>
          <c:spPr>
            <a:solidFill>
              <a:srgbClr val="FF004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'Quantity of systems'!$J$17:$J$19</c:f>
              <c:strCache>
                <c:ptCount val="3"/>
                <c:pt idx="0">
                  <c:v>None</c:v>
                </c:pt>
                <c:pt idx="1">
                  <c:v>Single</c:v>
                </c:pt>
                <c:pt idx="2">
                  <c:v>Multiple</c:v>
                </c:pt>
              </c:strCache>
            </c:strRef>
          </c:cat>
          <c:val>
            <c:numRef>
              <c:f>'Quantity of systems'!$K$17:$K$19</c:f>
              <c:numCache>
                <c:formatCode>0.00%</c:formatCode>
                <c:ptCount val="3"/>
                <c:pt idx="0">
                  <c:v>3.7356410256410268E-2</c:v>
                </c:pt>
                <c:pt idx="1">
                  <c:v>3.3303157894736826E-2</c:v>
                </c:pt>
                <c:pt idx="2">
                  <c:v>3.5454545454545454E-2</c:v>
                </c:pt>
              </c:numCache>
            </c:numRef>
          </c:val>
          <c:extLst>
            <c:ext xmlns:c16="http://schemas.microsoft.com/office/drawing/2014/chart" uri="{C3380CC4-5D6E-409C-BE32-E72D297353CC}">
              <c16:uniqueId val="{00000000-E87E-4470-8FDD-2DC81895016A}"/>
            </c:ext>
          </c:extLst>
        </c:ser>
        <c:dLbls>
          <c:showLegendKey val="0"/>
          <c:showVal val="0"/>
          <c:showCatName val="0"/>
          <c:showSerName val="0"/>
          <c:showPercent val="0"/>
          <c:showBubbleSize val="0"/>
        </c:dLbls>
        <c:gapWidth val="100"/>
        <c:overlap val="-24"/>
        <c:axId val="358881952"/>
        <c:axId val="358882344"/>
      </c:barChart>
      <c:catAx>
        <c:axId val="358881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882344"/>
        <c:crosses val="autoZero"/>
        <c:auto val="1"/>
        <c:lblAlgn val="ctr"/>
        <c:lblOffset val="100"/>
        <c:noMultiLvlLbl val="0"/>
      </c:catAx>
      <c:valAx>
        <c:axId val="358882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881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'Scout visible'!$J$10</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'Scout visible'!$I$11:$I$12</c:f>
              <c:strCache>
                <c:ptCount val="2"/>
                <c:pt idx="0">
                  <c:v>Absent</c:v>
                </c:pt>
                <c:pt idx="1">
                  <c:v>Present</c:v>
                </c:pt>
              </c:strCache>
            </c:strRef>
          </c:cat>
          <c:val>
            <c:numRef>
              <c:f>'Scout visible'!$J$11:$J$12</c:f>
              <c:numCache>
                <c:formatCode>0.00</c:formatCode>
                <c:ptCount val="2"/>
                <c:pt idx="0">
                  <c:v>541.6343283582089</c:v>
                </c:pt>
                <c:pt idx="1">
                  <c:v>727.18181818181813</c:v>
                </c:pt>
              </c:numCache>
            </c:numRef>
          </c:val>
          <c:extLst>
            <c:ext xmlns:c16="http://schemas.microsoft.com/office/drawing/2014/chart" uri="{C3380CC4-5D6E-409C-BE32-E72D297353CC}">
              <c16:uniqueId val="{00000000-619C-4685-BFB4-DF9B82F2BA15}"/>
            </c:ext>
          </c:extLst>
        </c:ser>
        <c:dLbls>
          <c:showLegendKey val="0"/>
          <c:showVal val="0"/>
          <c:showCatName val="0"/>
          <c:showSerName val="0"/>
          <c:showPercent val="0"/>
          <c:showBubbleSize val="0"/>
        </c:dLbls>
        <c:gapWidth val="100"/>
        <c:overlap val="-24"/>
        <c:axId val="353476360"/>
        <c:axId val="353475968"/>
      </c:barChart>
      <c:catAx>
        <c:axId val="353476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475968"/>
        <c:crosses val="autoZero"/>
        <c:auto val="1"/>
        <c:lblAlgn val="ctr"/>
        <c:lblOffset val="100"/>
        <c:noMultiLvlLbl val="0"/>
      </c:catAx>
      <c:valAx>
        <c:axId val="3534759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476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'Scout visible'!$J$16</c:f>
              <c:strCache>
                <c:ptCount val="1"/>
                <c:pt idx="0">
                  <c:v>Average Engagement Rate</c:v>
                </c:pt>
              </c:strCache>
            </c:strRef>
          </c:tx>
          <c:spPr>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'Scout visible'!$I$17:$I$18</c:f>
              <c:strCache>
                <c:ptCount val="2"/>
                <c:pt idx="0">
                  <c:v>Absent</c:v>
                </c:pt>
                <c:pt idx="1">
                  <c:v>Present</c:v>
                </c:pt>
              </c:strCache>
            </c:strRef>
          </c:cat>
          <c:val>
            <c:numRef>
              <c:f>'Scout visible'!$J$17:$J$18</c:f>
              <c:numCache>
                <c:formatCode>0.00%</c:formatCode>
                <c:ptCount val="2"/>
                <c:pt idx="0">
                  <c:v>3.48559701492537E-2</c:v>
                </c:pt>
                <c:pt idx="1">
                  <c:v>3.0909090909090917E-2</c:v>
                </c:pt>
              </c:numCache>
            </c:numRef>
          </c:val>
          <c:extLst>
            <c:ext xmlns:c16="http://schemas.microsoft.com/office/drawing/2014/chart" uri="{C3380CC4-5D6E-409C-BE32-E72D297353CC}">
              <c16:uniqueId val="{00000000-448E-4C81-858D-534244779692}"/>
            </c:ext>
          </c:extLst>
        </c:ser>
        <c:dLbls>
          <c:showLegendKey val="0"/>
          <c:showVal val="0"/>
          <c:showCatName val="0"/>
          <c:showSerName val="0"/>
          <c:showPercent val="0"/>
          <c:showBubbleSize val="0"/>
        </c:dLbls>
        <c:gapWidth val="100"/>
        <c:overlap val="-24"/>
        <c:axId val="353478712"/>
        <c:axId val="353477928"/>
      </c:barChart>
      <c:catAx>
        <c:axId val="353478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477928"/>
        <c:crosses val="autoZero"/>
        <c:auto val="1"/>
        <c:lblAlgn val="ctr"/>
        <c:lblOffset val="100"/>
        <c:noMultiLvlLbl val="0"/>
      </c:catAx>
      <c:valAx>
        <c:axId val="353477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478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Link Type on Reach</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'Links (cat)'!$K$19:$K$22</c:f>
              <c:strCache>
                <c:ptCount val="4"/>
                <c:pt idx="0">
                  <c:v>None</c:v>
                </c:pt>
                <c:pt idx="1">
                  <c:v>Internal Only</c:v>
                </c:pt>
                <c:pt idx="2">
                  <c:v>External Only</c:v>
                </c:pt>
                <c:pt idx="3">
                  <c:v>Both</c:v>
                </c:pt>
              </c:strCache>
            </c:strRef>
          </c:cat>
          <c:val>
            <c:numRef>
              <c:f>'Links (cat)'!$L$19:$L$22</c:f>
              <c:numCache>
                <c:formatCode>0.00</c:formatCode>
                <c:ptCount val="4"/>
                <c:pt idx="0">
                  <c:v>690.94117647058829</c:v>
                </c:pt>
                <c:pt idx="1">
                  <c:v>465.04819277108436</c:v>
                </c:pt>
                <c:pt idx="2">
                  <c:v>687.55555555555554</c:v>
                </c:pt>
                <c:pt idx="3">
                  <c:v>647.31578947368416</c:v>
                </c:pt>
              </c:numCache>
            </c:numRef>
          </c:val>
          <c:extLst>
            <c:ext xmlns:c16="http://schemas.microsoft.com/office/drawing/2014/chart" uri="{C3380CC4-5D6E-409C-BE32-E72D297353CC}">
              <c16:uniqueId val="{00000000-FACB-4AB1-864F-2BA6C49E8BE4}"/>
            </c:ext>
          </c:extLst>
        </c:ser>
        <c:dLbls>
          <c:dLblPos val="outEnd"/>
          <c:showLegendKey val="0"/>
          <c:showVal val="1"/>
          <c:showCatName val="0"/>
          <c:showSerName val="0"/>
          <c:showPercent val="0"/>
          <c:showBubbleSize val="0"/>
        </c:dLbls>
        <c:gapWidth val="100"/>
        <c:overlap val="-24"/>
        <c:axId val="346691280"/>
        <c:axId val="346691672"/>
      </c:barChart>
      <c:catAx>
        <c:axId val="346691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691672"/>
        <c:crosses val="autoZero"/>
        <c:auto val="1"/>
        <c:lblAlgn val="ctr"/>
        <c:lblOffset val="100"/>
        <c:noMultiLvlLbl val="0"/>
      </c:catAx>
      <c:valAx>
        <c:axId val="346691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691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Link Type on Engagement</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4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'Links (cat)'!$K$25:$K$28</c:f>
              <c:strCache>
                <c:ptCount val="4"/>
                <c:pt idx="0">
                  <c:v>None</c:v>
                </c:pt>
                <c:pt idx="1">
                  <c:v>Internal Only</c:v>
                </c:pt>
                <c:pt idx="2">
                  <c:v>External Only</c:v>
                </c:pt>
                <c:pt idx="3">
                  <c:v>Both</c:v>
                </c:pt>
              </c:strCache>
            </c:strRef>
          </c:cat>
          <c:val>
            <c:numRef>
              <c:f>'Links (cat)'!$L$25:$L$28</c:f>
              <c:numCache>
                <c:formatCode>0.00%</c:formatCode>
                <c:ptCount val="4"/>
                <c:pt idx="0">
                  <c:v>3.4705882352941191E-2</c:v>
                </c:pt>
                <c:pt idx="1">
                  <c:v>3.4001204819277098E-2</c:v>
                </c:pt>
                <c:pt idx="2">
                  <c:v>3.2222222222222222E-2</c:v>
                </c:pt>
                <c:pt idx="3">
                  <c:v>3.7821052631578957E-2</c:v>
                </c:pt>
              </c:numCache>
            </c:numRef>
          </c:val>
          <c:extLst>
            <c:ext xmlns:c16="http://schemas.microsoft.com/office/drawing/2014/chart" uri="{C3380CC4-5D6E-409C-BE32-E72D297353CC}">
              <c16:uniqueId val="{00000000-607C-4162-BEF9-453E9F7E59FC}"/>
            </c:ext>
          </c:extLst>
        </c:ser>
        <c:dLbls>
          <c:dLblPos val="outEnd"/>
          <c:showLegendKey val="0"/>
          <c:showVal val="1"/>
          <c:showCatName val="0"/>
          <c:showSerName val="0"/>
          <c:showPercent val="0"/>
          <c:showBubbleSize val="0"/>
        </c:dLbls>
        <c:gapWidth val="100"/>
        <c:overlap val="-24"/>
        <c:axId val="346692456"/>
        <c:axId val="346692848"/>
      </c:barChart>
      <c:catAx>
        <c:axId val="346692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692848"/>
        <c:crosses val="autoZero"/>
        <c:auto val="1"/>
        <c:lblAlgn val="ctr"/>
        <c:lblOffset val="100"/>
        <c:noMultiLvlLbl val="0"/>
      </c:catAx>
      <c:valAx>
        <c:axId val="3466928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692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'Link POS'!$I$6</c:f>
              <c:strCache>
                <c:ptCount val="1"/>
                <c:pt idx="0">
                  <c:v>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'Link POS'!$H$7:$H$9</c:f>
              <c:strCache>
                <c:ptCount val="3"/>
                <c:pt idx="0">
                  <c:v>In Text</c:v>
                </c:pt>
                <c:pt idx="1">
                  <c:v>End of Post</c:v>
                </c:pt>
                <c:pt idx="2">
                  <c:v>Both/Mixed</c:v>
                </c:pt>
              </c:strCache>
            </c:strRef>
          </c:cat>
          <c:val>
            <c:numRef>
              <c:f>'Link POS'!$I$7:$I$9</c:f>
              <c:numCache>
                <c:formatCode>General</c:formatCode>
                <c:ptCount val="3"/>
                <c:pt idx="0">
                  <c:v>449.08510638297872</c:v>
                </c:pt>
                <c:pt idx="1">
                  <c:v>534.68181818181813</c:v>
                </c:pt>
                <c:pt idx="2">
                  <c:v>656.94444444444446</c:v>
                </c:pt>
              </c:numCache>
            </c:numRef>
          </c:val>
          <c:extLst>
            <c:ext xmlns:c16="http://schemas.microsoft.com/office/drawing/2014/chart" uri="{C3380CC4-5D6E-409C-BE32-E72D297353CC}">
              <c16:uniqueId val="{00000000-4F3B-4ED5-AF08-FAF77162EC2A}"/>
            </c:ext>
          </c:extLst>
        </c:ser>
        <c:dLbls>
          <c:showLegendKey val="0"/>
          <c:showVal val="0"/>
          <c:showCatName val="0"/>
          <c:showSerName val="0"/>
          <c:showPercent val="0"/>
          <c:showBubbleSize val="0"/>
        </c:dLbls>
        <c:gapWidth val="100"/>
        <c:overlap val="-24"/>
        <c:axId val="346694416"/>
        <c:axId val="217807368"/>
      </c:barChart>
      <c:catAx>
        <c:axId val="346694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807368"/>
        <c:crosses val="autoZero"/>
        <c:auto val="1"/>
        <c:lblAlgn val="ctr"/>
        <c:lblOffset val="100"/>
        <c:noMultiLvlLbl val="0"/>
      </c:catAx>
      <c:valAx>
        <c:axId val="217807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69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Engagement</a:t>
            </a:r>
            <a:r>
              <a:rPr lang="en-US" dirty="0"/>
              <a:t> </a:t>
            </a:r>
            <a:r>
              <a:rPr lang="en-US" sz="1400" dirty="0"/>
              <a:t>Rate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'Link POS'!$K$6</c:f>
              <c:strCache>
                <c:ptCount val="1"/>
                <c:pt idx="0">
                  <c:v>Engagement Rate</c:v>
                </c:pt>
              </c:strCache>
            </c:strRef>
          </c:tx>
          <c:spPr>
            <a:solidFill>
              <a:srgbClr val="FF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'Link POS'!$J$7:$J$9</c:f>
              <c:strCache>
                <c:ptCount val="3"/>
                <c:pt idx="0">
                  <c:v>In Text</c:v>
                </c:pt>
                <c:pt idx="1">
                  <c:v>End of Post</c:v>
                </c:pt>
                <c:pt idx="2">
                  <c:v>Both/Mixed</c:v>
                </c:pt>
              </c:strCache>
            </c:strRef>
          </c:cat>
          <c:val>
            <c:numRef>
              <c:f>'Link POS'!$K$7:$K$9</c:f>
              <c:numCache>
                <c:formatCode>0.00%</c:formatCode>
                <c:ptCount val="3"/>
                <c:pt idx="0">
                  <c:v>3.5663829787234064E-2</c:v>
                </c:pt>
                <c:pt idx="1">
                  <c:v>3.4906818181818199E-2</c:v>
                </c:pt>
                <c:pt idx="2">
                  <c:v>3.27E-2</c:v>
                </c:pt>
              </c:numCache>
            </c:numRef>
          </c:val>
          <c:extLst>
            <c:ext xmlns:c16="http://schemas.microsoft.com/office/drawing/2014/chart" uri="{C3380CC4-5D6E-409C-BE32-E72D297353CC}">
              <c16:uniqueId val="{00000000-04F4-4CB6-AA3C-AB50DF15A91C}"/>
            </c:ext>
          </c:extLst>
        </c:ser>
        <c:dLbls>
          <c:showLegendKey val="0"/>
          <c:showVal val="0"/>
          <c:showCatName val="0"/>
          <c:showSerName val="0"/>
          <c:showPercent val="0"/>
          <c:showBubbleSize val="0"/>
        </c:dLbls>
        <c:gapWidth val="100"/>
        <c:overlap val="-24"/>
        <c:axId val="346736336"/>
        <c:axId val="346736728"/>
      </c:barChart>
      <c:catAx>
        <c:axId val="346736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736728"/>
        <c:crosses val="autoZero"/>
        <c:auto val="1"/>
        <c:lblAlgn val="ctr"/>
        <c:lblOffset val="100"/>
        <c:noMultiLvlLbl val="0"/>
      </c:catAx>
      <c:valAx>
        <c:axId val="346736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736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Perspective!$I$8</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tx>
                <c:rich>
                  <a:bodyPr/>
                  <a:lstStyle/>
                  <a:p>
                    <a:r>
                      <a:rPr lang="en-US" smtClean="0"/>
                      <a:t>480.47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F8-4F22-A19A-C9C8782DB5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Perspective!$H$9:$H$11</c:f>
              <c:strCache>
                <c:ptCount val="3"/>
                <c:pt idx="0">
                  <c:v>First Person</c:v>
                </c:pt>
                <c:pt idx="1">
                  <c:v>"Second Person"</c:v>
                </c:pt>
                <c:pt idx="2">
                  <c:v>Third Person</c:v>
                </c:pt>
              </c:strCache>
            </c:strRef>
          </c:cat>
          <c:val>
            <c:numRef>
              <c:f>Perspective!$I$9:$I$11</c:f>
              <c:numCache>
                <c:formatCode>General</c:formatCode>
                <c:ptCount val="3"/>
                <c:pt idx="0">
                  <c:v>532.25</c:v>
                </c:pt>
                <c:pt idx="1">
                  <c:v>480.46835443037975</c:v>
                </c:pt>
                <c:pt idx="2">
                  <c:v>671</c:v>
                </c:pt>
              </c:numCache>
            </c:numRef>
          </c:val>
          <c:extLst>
            <c:ext xmlns:c16="http://schemas.microsoft.com/office/drawing/2014/chart" uri="{C3380CC4-5D6E-409C-BE32-E72D297353CC}">
              <c16:uniqueId val="{00000001-92F8-4F22-A19A-C9C8782DB51E}"/>
            </c:ext>
          </c:extLst>
        </c:ser>
        <c:dLbls>
          <c:dLblPos val="outEnd"/>
          <c:showLegendKey val="0"/>
          <c:showVal val="1"/>
          <c:showCatName val="0"/>
          <c:showSerName val="0"/>
          <c:showPercent val="0"/>
          <c:showBubbleSize val="0"/>
        </c:dLbls>
        <c:gapWidth val="100"/>
        <c:overlap val="-24"/>
        <c:axId val="346737512"/>
        <c:axId val="346737904"/>
      </c:barChart>
      <c:catAx>
        <c:axId val="346737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737904"/>
        <c:crosses val="autoZero"/>
        <c:auto val="1"/>
        <c:lblAlgn val="ctr"/>
        <c:lblOffset val="100"/>
        <c:noMultiLvlLbl val="0"/>
      </c:catAx>
      <c:valAx>
        <c:axId val="34673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737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Perspective!$L$8</c:f>
              <c:strCache>
                <c:ptCount val="1"/>
                <c:pt idx="0">
                  <c:v>Average Engagement</c:v>
                </c:pt>
              </c:strCache>
            </c:strRef>
          </c:tx>
          <c:spPr>
            <a:solidFill>
              <a:srgbClr val="FF004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Perspective!$K$9:$K$11</c:f>
              <c:strCache>
                <c:ptCount val="3"/>
                <c:pt idx="0">
                  <c:v>First Person</c:v>
                </c:pt>
                <c:pt idx="1">
                  <c:v>"Second Person"</c:v>
                </c:pt>
                <c:pt idx="2">
                  <c:v>Third Person</c:v>
                </c:pt>
              </c:strCache>
            </c:strRef>
          </c:cat>
          <c:val>
            <c:numRef>
              <c:f>Perspective!$L$9:$L$11</c:f>
              <c:numCache>
                <c:formatCode>0.00%</c:formatCode>
                <c:ptCount val="3"/>
                <c:pt idx="0">
                  <c:v>3.4166666666666672E-2</c:v>
                </c:pt>
                <c:pt idx="1">
                  <c:v>3.3191139240506318E-2</c:v>
                </c:pt>
                <c:pt idx="2">
                  <c:v>3.6640740740740758E-2</c:v>
                </c:pt>
              </c:numCache>
            </c:numRef>
          </c:val>
          <c:extLst>
            <c:ext xmlns:c16="http://schemas.microsoft.com/office/drawing/2014/chart" uri="{C3380CC4-5D6E-409C-BE32-E72D297353CC}">
              <c16:uniqueId val="{00000000-239A-4881-96C4-2CA608636DB1}"/>
            </c:ext>
          </c:extLst>
        </c:ser>
        <c:dLbls>
          <c:showLegendKey val="0"/>
          <c:showVal val="0"/>
          <c:showCatName val="0"/>
          <c:showSerName val="0"/>
          <c:showPercent val="0"/>
          <c:showBubbleSize val="0"/>
        </c:dLbls>
        <c:gapWidth val="100"/>
        <c:overlap val="-24"/>
        <c:axId val="346738688"/>
        <c:axId val="346739080"/>
      </c:barChart>
      <c:catAx>
        <c:axId val="346738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739080"/>
        <c:crosses val="autoZero"/>
        <c:auto val="1"/>
        <c:lblAlgn val="ctr"/>
        <c:lblOffset val="100"/>
        <c:noMultiLvlLbl val="0"/>
      </c:catAx>
      <c:valAx>
        <c:axId val="3467390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673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a:t>Average Reach (p=.028)</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Ownership!$G$13</c:f>
              <c:strCache>
                <c:ptCount val="1"/>
                <c:pt idx="0">
                  <c:v>Average Reach</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Ownership!$F$14:$F$15</c:f>
              <c:strCache>
                <c:ptCount val="2"/>
                <c:pt idx="0">
                  <c:v>Self Owned</c:v>
                </c:pt>
                <c:pt idx="1">
                  <c:v>Third Party</c:v>
                </c:pt>
              </c:strCache>
            </c:strRef>
          </c:cat>
          <c:val>
            <c:numRef>
              <c:f>Ownership!$G$14:$G$15</c:f>
              <c:numCache>
                <c:formatCode>0.00</c:formatCode>
                <c:ptCount val="2"/>
                <c:pt idx="0">
                  <c:v>520.78632478632483</c:v>
                </c:pt>
                <c:pt idx="1">
                  <c:v>701.64285714285711</c:v>
                </c:pt>
              </c:numCache>
            </c:numRef>
          </c:val>
          <c:extLst>
            <c:ext xmlns:c16="http://schemas.microsoft.com/office/drawing/2014/chart" uri="{C3380CC4-5D6E-409C-BE32-E72D297353CC}">
              <c16:uniqueId val="{00000000-A137-4309-B418-CFE3D5291830}"/>
            </c:ext>
          </c:extLst>
        </c:ser>
        <c:dLbls>
          <c:dLblPos val="outEnd"/>
          <c:showLegendKey val="0"/>
          <c:showVal val="1"/>
          <c:showCatName val="0"/>
          <c:showSerName val="0"/>
          <c:showPercent val="0"/>
          <c:showBubbleSize val="0"/>
        </c:dLbls>
        <c:gapWidth val="100"/>
        <c:overlap val="-24"/>
        <c:axId val="217115408"/>
        <c:axId val="217115800"/>
      </c:barChart>
      <c:catAx>
        <c:axId val="217115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115800"/>
        <c:crosses val="autoZero"/>
        <c:auto val="1"/>
        <c:lblAlgn val="ctr"/>
        <c:lblOffset val="100"/>
        <c:noMultiLvlLbl val="0"/>
      </c:catAx>
      <c:valAx>
        <c:axId val="217115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115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5085652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27121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634028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8749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06609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65744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77511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230874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Export this data to </a:t>
            </a:r>
            <a:r>
              <a:rPr lang="en-US" dirty="0" err="1" smtClean="0"/>
              <a:t>Excell</a:t>
            </a:r>
            <a:r>
              <a:rPr lang="en-US" dirty="0" smtClean="0"/>
              <a:t>, for linear</a:t>
            </a:r>
            <a:r>
              <a:rPr lang="en-US" baseline="0" dirty="0" smtClean="0"/>
              <a:t> regression analyses (due to both reach and engagement being continuous outcome variables) Exposure variables are analyzed as either continuous or categorical depending on the variable</a:t>
            </a:r>
            <a:endParaRPr dirty="0"/>
          </a:p>
        </p:txBody>
      </p:sp>
    </p:spTree>
    <p:extLst>
      <p:ext uri="{BB962C8B-B14F-4D97-AF65-F5344CB8AC3E}">
        <p14:creationId xmlns:p14="http://schemas.microsoft.com/office/powerpoint/2010/main" val="196381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Export this data to </a:t>
            </a:r>
            <a:r>
              <a:rPr lang="en-US" dirty="0" err="1" smtClean="0"/>
              <a:t>Excell</a:t>
            </a:r>
            <a:r>
              <a:rPr lang="en-US" dirty="0" smtClean="0"/>
              <a:t>, for linear</a:t>
            </a:r>
            <a:r>
              <a:rPr lang="en-US" baseline="0" dirty="0" smtClean="0"/>
              <a:t> regression analyses (due to both reach and engagement being continuous outcome variables) Exposure variables are analyzed as either continuous or categorical depending on the variable</a:t>
            </a:r>
            <a:endParaRPr dirty="0"/>
          </a:p>
        </p:txBody>
      </p:sp>
    </p:spTree>
    <p:extLst>
      <p:ext uri="{BB962C8B-B14F-4D97-AF65-F5344CB8AC3E}">
        <p14:creationId xmlns:p14="http://schemas.microsoft.com/office/powerpoint/2010/main" val="91057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Export this data to </a:t>
            </a:r>
            <a:r>
              <a:rPr lang="en-US" dirty="0" err="1" smtClean="0"/>
              <a:t>Excell</a:t>
            </a:r>
            <a:r>
              <a:rPr lang="en-US" dirty="0" smtClean="0"/>
              <a:t>, for linear</a:t>
            </a:r>
            <a:r>
              <a:rPr lang="en-US" baseline="0" dirty="0" smtClean="0"/>
              <a:t> regression analyses (due to both reach and engagement being continuous outcome variables) Exposure variables are analyzed as either continuous or categorical depending on the variable</a:t>
            </a:r>
            <a:endParaRPr dirty="0"/>
          </a:p>
        </p:txBody>
      </p:sp>
    </p:spTree>
    <p:extLst>
      <p:ext uri="{BB962C8B-B14F-4D97-AF65-F5344CB8AC3E}">
        <p14:creationId xmlns:p14="http://schemas.microsoft.com/office/powerpoint/2010/main" val="194341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03805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60834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272194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4994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19064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Data</a:t>
            </a:r>
            <a:r>
              <a:rPr lang="en-US" baseline="0" dirty="0" smtClean="0"/>
              <a:t> highly correlated to line data (number of characters determines number of lines), therefore it is pointless to analyze. Especially when you consider it more likely that lines are what people immediately pick up on (look and see 2 lines or </a:t>
            </a:r>
            <a:r>
              <a:rPr lang="en-US" baseline="0" dirty="0" err="1" smtClean="0"/>
              <a:t>loooots</a:t>
            </a:r>
            <a:r>
              <a:rPr lang="en-US" baseline="0" dirty="0" smtClean="0"/>
              <a:t> of lines, vs knowing 150 characters or 800 characters).</a:t>
            </a:r>
            <a:endParaRPr dirty="0"/>
          </a:p>
        </p:txBody>
      </p:sp>
    </p:spTree>
    <p:extLst>
      <p:ext uri="{BB962C8B-B14F-4D97-AF65-F5344CB8AC3E}">
        <p14:creationId xmlns:p14="http://schemas.microsoft.com/office/powerpoint/2010/main" val="3873144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US" baseline="0" dirty="0" smtClean="0"/>
          </a:p>
          <a:p>
            <a:pPr>
              <a:spcBef>
                <a:spcPts val="0"/>
              </a:spcBef>
              <a:buNone/>
            </a:pPr>
            <a:r>
              <a:rPr lang="en-US" baseline="0" dirty="0" smtClean="0"/>
              <a:t>Continuous data preferred over categorical</a:t>
            </a:r>
          </a:p>
        </p:txBody>
      </p:sp>
    </p:spTree>
    <p:extLst>
      <p:ext uri="{BB962C8B-B14F-4D97-AF65-F5344CB8AC3E}">
        <p14:creationId xmlns:p14="http://schemas.microsoft.com/office/powerpoint/2010/main" val="2798686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49204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62002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77913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961524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60768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493044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151846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859809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7780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54881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18554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68872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69701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39582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03482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9139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603339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2988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20364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46468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19340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7203555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184555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026533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194024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1431077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6791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3539468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42517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347640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43632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39063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41286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137342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934437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186379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791953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7760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9320964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071088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08874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06481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605303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749173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156812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468234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20% rule</a:t>
            </a:r>
            <a:r>
              <a:rPr lang="en-US" baseline="0" dirty="0" smtClean="0"/>
              <a:t> only applies to ads (boosted).  Ran analysis as Low text ratio, balanced text ratio, heavy text ratio</a:t>
            </a:r>
            <a:endParaRPr dirty="0"/>
          </a:p>
        </p:txBody>
      </p:sp>
    </p:spTree>
    <p:extLst>
      <p:ext uri="{BB962C8B-B14F-4D97-AF65-F5344CB8AC3E}">
        <p14:creationId xmlns:p14="http://schemas.microsoft.com/office/powerpoint/2010/main" val="11202993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398737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0883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1676865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618982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Could not analyze auto</a:t>
            </a:r>
            <a:r>
              <a:rPr lang="en-US" baseline="0" dirty="0" smtClean="0"/>
              <a:t> play </a:t>
            </a:r>
            <a:r>
              <a:rPr lang="en-US" dirty="0" smtClean="0"/>
              <a:t>n=0</a:t>
            </a:r>
            <a:endParaRPr dirty="0"/>
          </a:p>
        </p:txBody>
      </p:sp>
    </p:spTree>
    <p:extLst>
      <p:ext uri="{BB962C8B-B14F-4D97-AF65-F5344CB8AC3E}">
        <p14:creationId xmlns:p14="http://schemas.microsoft.com/office/powerpoint/2010/main" val="34223235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Could not analyze</a:t>
            </a:r>
            <a:r>
              <a:rPr lang="en-US" baseline="0" dirty="0" smtClean="0"/>
              <a:t> short form vine n=0 gif n=0</a:t>
            </a:r>
            <a:endParaRPr dirty="0"/>
          </a:p>
        </p:txBody>
      </p:sp>
    </p:spTree>
    <p:extLst>
      <p:ext uri="{BB962C8B-B14F-4D97-AF65-F5344CB8AC3E}">
        <p14:creationId xmlns:p14="http://schemas.microsoft.com/office/powerpoint/2010/main" val="38408265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24466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888181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7056580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46810926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952630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2227208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When format</a:t>
            </a:r>
            <a:r>
              <a:rPr lang="en-US" baseline="0" dirty="0" smtClean="0"/>
              <a:t> duration was compared using linear regression we see a slight increase in reach and engagement rate as you increase the duration of the video but not normally distributed.</a:t>
            </a:r>
            <a:endParaRPr dirty="0"/>
          </a:p>
        </p:txBody>
      </p:sp>
    </p:spTree>
    <p:extLst>
      <p:ext uri="{BB962C8B-B14F-4D97-AF65-F5344CB8AC3E}">
        <p14:creationId xmlns:p14="http://schemas.microsoft.com/office/powerpoint/2010/main" val="110002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6072492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0753152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680962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1511343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7957194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382343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558187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565588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28719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280529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4843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10276879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275778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9971680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994507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089713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2213570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9561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2" name="Shape 12"/>
          <p:cNvSpPr/>
          <p:nvPr/>
        </p:nvSpPr>
        <p:spPr>
          <a:xfrm>
            <a:off x="0" y="0"/>
            <a:ext cx="9144000" cy="3745800"/>
          </a:xfrm>
          <a:prstGeom prst="rect">
            <a:avLst/>
          </a:prstGeom>
          <a:solidFill>
            <a:schemeClr val="accent5">
              <a:lumMod val="75000"/>
            </a:schemeClr>
          </a:solidFill>
          <a:ln>
            <a:noFill/>
          </a:ln>
        </p:spPr>
        <p:txBody>
          <a:bodyPr lIns="91425" tIns="91425" rIns="91425" bIns="91425" anchor="ctr" anchorCtr="0">
            <a:noAutofit/>
          </a:bodyPr>
          <a:lstStyle/>
          <a:p>
            <a:pPr>
              <a:spcBef>
                <a:spcPts val="0"/>
              </a:spcBef>
              <a:buNone/>
            </a:pPr>
            <a:endParaRPr/>
          </a:p>
        </p:txBody>
      </p:sp>
      <p:sp>
        <p:nvSpPr>
          <p:cNvPr id="13" name="Shape 13"/>
          <p:cNvSpPr/>
          <p:nvPr/>
        </p:nvSpPr>
        <p:spPr>
          <a:xfrm>
            <a:off x="579000" y="1722000"/>
            <a:ext cx="54300" cy="13632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14" name="Shape 14"/>
          <p:cNvSpPr txBox="1">
            <a:spLocks noGrp="1"/>
          </p:cNvSpPr>
          <p:nvPr>
            <p:ph type="ctrTitle"/>
          </p:nvPr>
        </p:nvSpPr>
        <p:spPr>
          <a:xfrm>
            <a:off x="826350" y="1519225"/>
            <a:ext cx="4638300" cy="1159799"/>
          </a:xfrm>
          <a:prstGeom prst="rect">
            <a:avLst/>
          </a:prstGeom>
        </p:spPr>
        <p:txBody>
          <a:bodyPr lIns="91425" tIns="91425" rIns="91425" bIns="91425" anchor="t" anchorCtr="0"/>
          <a:lstStyle>
            <a:lvl1pPr rtl="0">
              <a:spcBef>
                <a:spcPts val="0"/>
              </a:spcBef>
              <a:buClr>
                <a:srgbClr val="FFFFFF"/>
              </a:buClr>
              <a:buSzPct val="100000"/>
              <a:defRPr sz="3600">
                <a:solidFill>
                  <a:srgbClr val="FFFFFF"/>
                </a:solidFill>
              </a:defRPr>
            </a:lvl1pPr>
            <a:lvl2pPr rtl="0">
              <a:spcBef>
                <a:spcPts val="0"/>
              </a:spcBef>
              <a:buClr>
                <a:srgbClr val="FFFFFF"/>
              </a:buClr>
              <a:buSzPct val="100000"/>
              <a:defRPr sz="3600">
                <a:solidFill>
                  <a:srgbClr val="FFFFFF"/>
                </a:solidFill>
              </a:defRPr>
            </a:lvl2pPr>
            <a:lvl3pPr rtl="0">
              <a:spcBef>
                <a:spcPts val="0"/>
              </a:spcBef>
              <a:buClr>
                <a:srgbClr val="FFFFFF"/>
              </a:buClr>
              <a:buSzPct val="100000"/>
              <a:defRPr sz="3600">
                <a:solidFill>
                  <a:srgbClr val="FFFFFF"/>
                </a:solidFill>
              </a:defRPr>
            </a:lvl3pPr>
            <a:lvl4pPr rtl="0">
              <a:spcBef>
                <a:spcPts val="0"/>
              </a:spcBef>
              <a:buClr>
                <a:srgbClr val="FFFFFF"/>
              </a:buClr>
              <a:buSzPct val="100000"/>
              <a:defRPr sz="3600">
                <a:solidFill>
                  <a:srgbClr val="FFFFFF"/>
                </a:solidFill>
              </a:defRPr>
            </a:lvl4pPr>
            <a:lvl5pPr rtl="0">
              <a:spcBef>
                <a:spcPts val="0"/>
              </a:spcBef>
              <a:buClr>
                <a:srgbClr val="FFFFFF"/>
              </a:buClr>
              <a:buSzPct val="100000"/>
              <a:defRPr sz="3600">
                <a:solidFill>
                  <a:srgbClr val="FFFFFF"/>
                </a:solidFill>
              </a:defRPr>
            </a:lvl5pPr>
            <a:lvl6pPr rtl="0">
              <a:spcBef>
                <a:spcPts val="0"/>
              </a:spcBef>
              <a:buClr>
                <a:srgbClr val="FFFFFF"/>
              </a:buClr>
              <a:buSzPct val="100000"/>
              <a:defRPr sz="3600">
                <a:solidFill>
                  <a:srgbClr val="FFFFFF"/>
                </a:solidFill>
              </a:defRPr>
            </a:lvl6pPr>
            <a:lvl7pPr rtl="0">
              <a:spcBef>
                <a:spcPts val="0"/>
              </a:spcBef>
              <a:buClr>
                <a:srgbClr val="FFFFFF"/>
              </a:buClr>
              <a:buSzPct val="100000"/>
              <a:defRPr sz="3600">
                <a:solidFill>
                  <a:srgbClr val="FFFFFF"/>
                </a:solidFill>
              </a:defRPr>
            </a:lvl7pPr>
            <a:lvl8pPr rtl="0">
              <a:spcBef>
                <a:spcPts val="0"/>
              </a:spcBef>
              <a:buClr>
                <a:srgbClr val="FFFFFF"/>
              </a:buClr>
              <a:buSzPct val="100000"/>
              <a:defRPr sz="3600">
                <a:solidFill>
                  <a:srgbClr val="FFFFFF"/>
                </a:solidFill>
              </a:defRPr>
            </a:lvl8pPr>
            <a:lvl9pPr rtl="0">
              <a:spcBef>
                <a:spcPts val="0"/>
              </a:spcBef>
              <a:buClr>
                <a:srgbClr val="FFFFFF"/>
              </a:buClr>
              <a:buSzPct val="100000"/>
              <a:defRPr sz="3600">
                <a:solidFill>
                  <a:srgbClr val="FFFFFF"/>
                </a:solidFill>
              </a:defRPr>
            </a:lvl9pPr>
          </a:lstStyle>
          <a:p>
            <a:endParaRPr/>
          </a:p>
        </p:txBody>
      </p:sp>
      <p:sp>
        <p:nvSpPr>
          <p:cNvPr id="15" name="Shape 15"/>
          <p:cNvSpPr txBox="1">
            <a:spLocks noGrp="1"/>
          </p:cNvSpPr>
          <p:nvPr>
            <p:ph type="subTitle" idx="1"/>
          </p:nvPr>
        </p:nvSpPr>
        <p:spPr>
          <a:xfrm>
            <a:off x="826350" y="2763850"/>
            <a:ext cx="7631999" cy="784799"/>
          </a:xfrm>
          <a:prstGeom prst="rect">
            <a:avLst/>
          </a:prstGeom>
        </p:spPr>
        <p:txBody>
          <a:bodyPr lIns="91425" tIns="91425" rIns="91425" bIns="91425" anchor="t" anchorCtr="0"/>
          <a:lstStyle>
            <a:lvl1pPr rtl="0">
              <a:spcBef>
                <a:spcPts val="0"/>
              </a:spcBef>
              <a:buClr>
                <a:srgbClr val="000000"/>
              </a:buClr>
              <a:buNone/>
              <a:defRPr>
                <a:solidFill>
                  <a:srgbClr val="000000"/>
                </a:solidFill>
              </a:defRPr>
            </a:lvl1pPr>
            <a:lvl2pPr rtl="0">
              <a:spcBef>
                <a:spcPts val="0"/>
              </a:spcBef>
              <a:buClr>
                <a:srgbClr val="000000"/>
              </a:buClr>
              <a:buSzPct val="100000"/>
              <a:buNone/>
              <a:defRPr sz="3000">
                <a:solidFill>
                  <a:srgbClr val="000000"/>
                </a:solidFill>
              </a:defRPr>
            </a:lvl2pPr>
            <a:lvl3pPr rtl="0">
              <a:spcBef>
                <a:spcPts val="0"/>
              </a:spcBef>
              <a:buClr>
                <a:srgbClr val="000000"/>
              </a:buClr>
              <a:buSzPct val="100000"/>
              <a:buNone/>
              <a:defRPr sz="3000">
                <a:solidFill>
                  <a:srgbClr val="000000"/>
                </a:solidFill>
              </a:defRPr>
            </a:lvl3pPr>
            <a:lvl4pPr rtl="0">
              <a:spcBef>
                <a:spcPts val="0"/>
              </a:spcBef>
              <a:buClr>
                <a:srgbClr val="000000"/>
              </a:buClr>
              <a:buSzPct val="100000"/>
              <a:buNone/>
              <a:defRPr sz="3000">
                <a:solidFill>
                  <a:srgbClr val="000000"/>
                </a:solidFill>
              </a:defRPr>
            </a:lvl4pPr>
            <a:lvl5pPr rtl="0">
              <a:spcBef>
                <a:spcPts val="0"/>
              </a:spcBef>
              <a:buClr>
                <a:srgbClr val="000000"/>
              </a:buClr>
              <a:buSzPct val="100000"/>
              <a:buNone/>
              <a:defRPr sz="3000">
                <a:solidFill>
                  <a:srgbClr val="000000"/>
                </a:solidFill>
              </a:defRPr>
            </a:lvl5pPr>
            <a:lvl6pPr rtl="0">
              <a:spcBef>
                <a:spcPts val="0"/>
              </a:spcBef>
              <a:buClr>
                <a:srgbClr val="000000"/>
              </a:buClr>
              <a:buSzPct val="100000"/>
              <a:buNone/>
              <a:defRPr sz="3000">
                <a:solidFill>
                  <a:srgbClr val="000000"/>
                </a:solidFill>
              </a:defRPr>
            </a:lvl6pPr>
            <a:lvl7pPr rtl="0">
              <a:spcBef>
                <a:spcPts val="0"/>
              </a:spcBef>
              <a:buClr>
                <a:srgbClr val="000000"/>
              </a:buClr>
              <a:buSzPct val="100000"/>
              <a:buNone/>
              <a:defRPr sz="3000">
                <a:solidFill>
                  <a:srgbClr val="000000"/>
                </a:solidFill>
              </a:defRPr>
            </a:lvl7pPr>
            <a:lvl8pPr rtl="0">
              <a:spcBef>
                <a:spcPts val="0"/>
              </a:spcBef>
              <a:buClr>
                <a:srgbClr val="000000"/>
              </a:buClr>
              <a:buSzPct val="100000"/>
              <a:buNone/>
              <a:defRPr sz="3000">
                <a:solidFill>
                  <a:srgbClr val="000000"/>
                </a:solidFill>
              </a:defRPr>
            </a:lvl8pPr>
            <a:lvl9pPr rtl="0">
              <a:spcBef>
                <a:spcPts val="0"/>
              </a:spcBef>
              <a:buClr>
                <a:srgbClr val="000000"/>
              </a:buClr>
              <a:buSzPct val="100000"/>
              <a:buNone/>
              <a:defRPr sz="30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2" name="Shape 12"/>
          <p:cNvSpPr/>
          <p:nvPr/>
        </p:nvSpPr>
        <p:spPr>
          <a:xfrm>
            <a:off x="0" y="0"/>
            <a:ext cx="9144000" cy="3745800"/>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 name="Shape 13"/>
          <p:cNvSpPr/>
          <p:nvPr/>
        </p:nvSpPr>
        <p:spPr>
          <a:xfrm>
            <a:off x="579000" y="1722000"/>
            <a:ext cx="54300" cy="1363200"/>
          </a:xfrm>
          <a:prstGeom prst="rect">
            <a:avLst/>
          </a:prstGeom>
          <a:solidFill>
            <a:srgbClr val="FFFFF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Arial"/>
              <a:cs typeface="Arial"/>
              <a:sym typeface="Arial"/>
              <a:rtl val="0"/>
            </a:endParaRPr>
          </a:p>
        </p:txBody>
      </p:sp>
      <p:sp>
        <p:nvSpPr>
          <p:cNvPr id="14" name="Shape 14"/>
          <p:cNvSpPr txBox="1">
            <a:spLocks noGrp="1"/>
          </p:cNvSpPr>
          <p:nvPr>
            <p:ph type="ctrTitle"/>
          </p:nvPr>
        </p:nvSpPr>
        <p:spPr>
          <a:xfrm>
            <a:off x="826350" y="1519225"/>
            <a:ext cx="4638300" cy="1159799"/>
          </a:xfrm>
          <a:prstGeom prst="rect">
            <a:avLst/>
          </a:prstGeom>
        </p:spPr>
        <p:txBody>
          <a:bodyPr lIns="91425" tIns="91425" rIns="91425" bIns="91425" anchor="t" anchorCtr="0"/>
          <a:lstStyle>
            <a:lvl1pPr rtl="0">
              <a:spcBef>
                <a:spcPts val="0"/>
              </a:spcBef>
              <a:buClr>
                <a:srgbClr val="FFFFFF"/>
              </a:buClr>
              <a:buSzPct val="100000"/>
              <a:defRPr sz="3600">
                <a:solidFill>
                  <a:srgbClr val="FFFFFF"/>
                </a:solidFill>
              </a:defRPr>
            </a:lvl1pPr>
            <a:lvl2pPr rtl="0">
              <a:spcBef>
                <a:spcPts val="0"/>
              </a:spcBef>
              <a:buClr>
                <a:srgbClr val="FFFFFF"/>
              </a:buClr>
              <a:buSzPct val="100000"/>
              <a:defRPr sz="3600">
                <a:solidFill>
                  <a:srgbClr val="FFFFFF"/>
                </a:solidFill>
              </a:defRPr>
            </a:lvl2pPr>
            <a:lvl3pPr rtl="0">
              <a:spcBef>
                <a:spcPts val="0"/>
              </a:spcBef>
              <a:buClr>
                <a:srgbClr val="FFFFFF"/>
              </a:buClr>
              <a:buSzPct val="100000"/>
              <a:defRPr sz="3600">
                <a:solidFill>
                  <a:srgbClr val="FFFFFF"/>
                </a:solidFill>
              </a:defRPr>
            </a:lvl3pPr>
            <a:lvl4pPr rtl="0">
              <a:spcBef>
                <a:spcPts val="0"/>
              </a:spcBef>
              <a:buClr>
                <a:srgbClr val="FFFFFF"/>
              </a:buClr>
              <a:buSzPct val="100000"/>
              <a:defRPr sz="3600">
                <a:solidFill>
                  <a:srgbClr val="FFFFFF"/>
                </a:solidFill>
              </a:defRPr>
            </a:lvl4pPr>
            <a:lvl5pPr rtl="0">
              <a:spcBef>
                <a:spcPts val="0"/>
              </a:spcBef>
              <a:buClr>
                <a:srgbClr val="FFFFFF"/>
              </a:buClr>
              <a:buSzPct val="100000"/>
              <a:defRPr sz="3600">
                <a:solidFill>
                  <a:srgbClr val="FFFFFF"/>
                </a:solidFill>
              </a:defRPr>
            </a:lvl5pPr>
            <a:lvl6pPr rtl="0">
              <a:spcBef>
                <a:spcPts val="0"/>
              </a:spcBef>
              <a:buClr>
                <a:srgbClr val="FFFFFF"/>
              </a:buClr>
              <a:buSzPct val="100000"/>
              <a:defRPr sz="3600">
                <a:solidFill>
                  <a:srgbClr val="FFFFFF"/>
                </a:solidFill>
              </a:defRPr>
            </a:lvl6pPr>
            <a:lvl7pPr rtl="0">
              <a:spcBef>
                <a:spcPts val="0"/>
              </a:spcBef>
              <a:buClr>
                <a:srgbClr val="FFFFFF"/>
              </a:buClr>
              <a:buSzPct val="100000"/>
              <a:defRPr sz="3600">
                <a:solidFill>
                  <a:srgbClr val="FFFFFF"/>
                </a:solidFill>
              </a:defRPr>
            </a:lvl7pPr>
            <a:lvl8pPr rtl="0">
              <a:spcBef>
                <a:spcPts val="0"/>
              </a:spcBef>
              <a:buClr>
                <a:srgbClr val="FFFFFF"/>
              </a:buClr>
              <a:buSzPct val="100000"/>
              <a:defRPr sz="3600">
                <a:solidFill>
                  <a:srgbClr val="FFFFFF"/>
                </a:solidFill>
              </a:defRPr>
            </a:lvl8pPr>
            <a:lvl9pPr rtl="0">
              <a:spcBef>
                <a:spcPts val="0"/>
              </a:spcBef>
              <a:buClr>
                <a:srgbClr val="FFFFFF"/>
              </a:buClr>
              <a:buSzPct val="100000"/>
              <a:defRPr sz="3600">
                <a:solidFill>
                  <a:srgbClr val="FFFFFF"/>
                </a:solidFill>
              </a:defRPr>
            </a:lvl9pPr>
          </a:lstStyle>
          <a:p>
            <a:endParaRPr/>
          </a:p>
        </p:txBody>
      </p:sp>
      <p:sp>
        <p:nvSpPr>
          <p:cNvPr id="15" name="Shape 15"/>
          <p:cNvSpPr txBox="1">
            <a:spLocks noGrp="1"/>
          </p:cNvSpPr>
          <p:nvPr>
            <p:ph type="subTitle" idx="1"/>
          </p:nvPr>
        </p:nvSpPr>
        <p:spPr>
          <a:xfrm>
            <a:off x="826350" y="2763850"/>
            <a:ext cx="7631999" cy="784799"/>
          </a:xfrm>
          <a:prstGeom prst="rect">
            <a:avLst/>
          </a:prstGeom>
        </p:spPr>
        <p:txBody>
          <a:bodyPr lIns="91425" tIns="91425" rIns="91425" bIns="91425" anchor="t" anchorCtr="0"/>
          <a:lstStyle>
            <a:lvl1pPr rtl="0">
              <a:spcBef>
                <a:spcPts val="0"/>
              </a:spcBef>
              <a:buClr>
                <a:srgbClr val="000000"/>
              </a:buClr>
              <a:buNone/>
              <a:defRPr>
                <a:solidFill>
                  <a:srgbClr val="000000"/>
                </a:solidFill>
              </a:defRPr>
            </a:lvl1pPr>
            <a:lvl2pPr rtl="0">
              <a:spcBef>
                <a:spcPts val="0"/>
              </a:spcBef>
              <a:buClr>
                <a:srgbClr val="000000"/>
              </a:buClr>
              <a:buSzPct val="100000"/>
              <a:buNone/>
              <a:defRPr sz="3000">
                <a:solidFill>
                  <a:srgbClr val="000000"/>
                </a:solidFill>
              </a:defRPr>
            </a:lvl2pPr>
            <a:lvl3pPr rtl="0">
              <a:spcBef>
                <a:spcPts val="0"/>
              </a:spcBef>
              <a:buClr>
                <a:srgbClr val="000000"/>
              </a:buClr>
              <a:buSzPct val="100000"/>
              <a:buNone/>
              <a:defRPr sz="3000">
                <a:solidFill>
                  <a:srgbClr val="000000"/>
                </a:solidFill>
              </a:defRPr>
            </a:lvl3pPr>
            <a:lvl4pPr rtl="0">
              <a:spcBef>
                <a:spcPts val="0"/>
              </a:spcBef>
              <a:buClr>
                <a:srgbClr val="000000"/>
              </a:buClr>
              <a:buSzPct val="100000"/>
              <a:buNone/>
              <a:defRPr sz="3000">
                <a:solidFill>
                  <a:srgbClr val="000000"/>
                </a:solidFill>
              </a:defRPr>
            </a:lvl4pPr>
            <a:lvl5pPr rtl="0">
              <a:spcBef>
                <a:spcPts val="0"/>
              </a:spcBef>
              <a:buClr>
                <a:srgbClr val="000000"/>
              </a:buClr>
              <a:buSzPct val="100000"/>
              <a:buNone/>
              <a:defRPr sz="3000">
                <a:solidFill>
                  <a:srgbClr val="000000"/>
                </a:solidFill>
              </a:defRPr>
            </a:lvl5pPr>
            <a:lvl6pPr rtl="0">
              <a:spcBef>
                <a:spcPts val="0"/>
              </a:spcBef>
              <a:buClr>
                <a:srgbClr val="000000"/>
              </a:buClr>
              <a:buSzPct val="100000"/>
              <a:buNone/>
              <a:defRPr sz="3000">
                <a:solidFill>
                  <a:srgbClr val="000000"/>
                </a:solidFill>
              </a:defRPr>
            </a:lvl6pPr>
            <a:lvl7pPr rtl="0">
              <a:spcBef>
                <a:spcPts val="0"/>
              </a:spcBef>
              <a:buClr>
                <a:srgbClr val="000000"/>
              </a:buClr>
              <a:buSzPct val="100000"/>
              <a:buNone/>
              <a:defRPr sz="3000">
                <a:solidFill>
                  <a:srgbClr val="000000"/>
                </a:solidFill>
              </a:defRPr>
            </a:lvl7pPr>
            <a:lvl8pPr rtl="0">
              <a:spcBef>
                <a:spcPts val="0"/>
              </a:spcBef>
              <a:buClr>
                <a:srgbClr val="000000"/>
              </a:buClr>
              <a:buSzPct val="100000"/>
              <a:buNone/>
              <a:defRPr sz="3000">
                <a:solidFill>
                  <a:srgbClr val="000000"/>
                </a:solidFill>
              </a:defRPr>
            </a:lvl8pPr>
            <a:lvl9pPr rtl="0">
              <a:spcBef>
                <a:spcPts val="0"/>
              </a:spcBef>
              <a:buClr>
                <a:srgbClr val="000000"/>
              </a:buClr>
              <a:buSzPct val="100000"/>
              <a:buNone/>
              <a:defRPr sz="3000">
                <a:solidFill>
                  <a:srgbClr val="000000"/>
                </a:solidFill>
              </a:defRPr>
            </a:lvl9pPr>
          </a:lstStyle>
          <a:p>
            <a:endParaRPr/>
          </a:p>
        </p:txBody>
      </p:sp>
    </p:spTree>
    <p:extLst>
      <p:ext uri="{BB962C8B-B14F-4D97-AF65-F5344CB8AC3E}">
        <p14:creationId xmlns:p14="http://schemas.microsoft.com/office/powerpoint/2010/main" val="355056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p:spTree>
      <p:nvGrpSpPr>
        <p:cNvPr id="1" name="Shape 16"/>
        <p:cNvGrpSpPr/>
        <p:nvPr/>
      </p:nvGrpSpPr>
      <p:grpSpPr>
        <a:xfrm>
          <a:off x="0" y="0"/>
          <a:ext cx="0" cy="0"/>
          <a:chOff x="0" y="0"/>
          <a:chExt cx="0" cy="0"/>
        </a:xfrm>
      </p:grpSpPr>
      <p:sp>
        <p:nvSpPr>
          <p:cNvPr id="17" name="Shape 17"/>
          <p:cNvSpPr/>
          <p:nvPr/>
        </p:nvSpPr>
        <p:spPr>
          <a:xfrm>
            <a:off x="0" y="-9750"/>
            <a:ext cx="7726799" cy="51629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8" name="Shape 18"/>
          <p:cNvSpPr txBox="1">
            <a:spLocks noGrp="1"/>
          </p:cNvSpPr>
          <p:nvPr>
            <p:ph type="body" idx="1"/>
          </p:nvPr>
        </p:nvSpPr>
        <p:spPr>
          <a:xfrm>
            <a:off x="1261050" y="1058150"/>
            <a:ext cx="5404499" cy="2744399"/>
          </a:xfrm>
          <a:prstGeom prst="rect">
            <a:avLst/>
          </a:prstGeom>
        </p:spPr>
        <p:txBody>
          <a:bodyPr lIns="91425" tIns="91425" rIns="91425" bIns="91425" anchor="t" anchorCtr="0"/>
          <a:lstStyle>
            <a:lvl1pPr rtl="0">
              <a:spcBef>
                <a:spcPts val="0"/>
              </a:spcBef>
              <a:buClr>
                <a:srgbClr val="FFFFFF"/>
              </a:buClr>
              <a:buSzPct val="100000"/>
              <a:defRPr sz="3000" i="1">
                <a:solidFill>
                  <a:srgbClr val="FFFFFF"/>
                </a:solidFill>
              </a:defRPr>
            </a:lvl1pPr>
            <a:lvl2pPr rtl="0">
              <a:spcBef>
                <a:spcPts val="0"/>
              </a:spcBef>
              <a:buClr>
                <a:srgbClr val="FFFFFF"/>
              </a:buClr>
              <a:buSzPct val="100000"/>
              <a:defRPr sz="3000" i="1">
                <a:solidFill>
                  <a:srgbClr val="FFFFFF"/>
                </a:solidFill>
              </a:defRPr>
            </a:lvl2pPr>
            <a:lvl3pPr rtl="0">
              <a:spcBef>
                <a:spcPts val="0"/>
              </a:spcBef>
              <a:buClr>
                <a:srgbClr val="FFFFFF"/>
              </a:buClr>
              <a:buSzPct val="100000"/>
              <a:defRPr sz="3000" i="1">
                <a:solidFill>
                  <a:srgbClr val="FFFFFF"/>
                </a:solidFill>
              </a:defRPr>
            </a:lvl3pPr>
            <a:lvl4pPr rtl="0">
              <a:spcBef>
                <a:spcPts val="0"/>
              </a:spcBef>
              <a:buClr>
                <a:srgbClr val="FFFFFF"/>
              </a:buClr>
              <a:buSzPct val="100000"/>
              <a:defRPr sz="3000" i="1">
                <a:solidFill>
                  <a:srgbClr val="FFFFFF"/>
                </a:solidFill>
              </a:defRPr>
            </a:lvl4pPr>
            <a:lvl5pPr rtl="0">
              <a:spcBef>
                <a:spcPts val="0"/>
              </a:spcBef>
              <a:buClr>
                <a:srgbClr val="FFFFFF"/>
              </a:buClr>
              <a:buSzPct val="100000"/>
              <a:defRPr sz="3000" i="1">
                <a:solidFill>
                  <a:srgbClr val="FFFFFF"/>
                </a:solidFill>
              </a:defRPr>
            </a:lvl5pPr>
            <a:lvl6pPr rtl="0">
              <a:spcBef>
                <a:spcPts val="0"/>
              </a:spcBef>
              <a:buClr>
                <a:srgbClr val="FFFFFF"/>
              </a:buClr>
              <a:buSzPct val="100000"/>
              <a:defRPr sz="3000" i="1">
                <a:solidFill>
                  <a:srgbClr val="FFFFFF"/>
                </a:solidFill>
              </a:defRPr>
            </a:lvl6pPr>
            <a:lvl7pPr rtl="0">
              <a:spcBef>
                <a:spcPts val="0"/>
              </a:spcBef>
              <a:buClr>
                <a:srgbClr val="FFFFFF"/>
              </a:buClr>
              <a:buSzPct val="100000"/>
              <a:defRPr sz="3000" i="1">
                <a:solidFill>
                  <a:srgbClr val="FFFFFF"/>
                </a:solidFill>
              </a:defRPr>
            </a:lvl7pPr>
            <a:lvl8pPr rtl="0">
              <a:spcBef>
                <a:spcPts val="0"/>
              </a:spcBef>
              <a:buClr>
                <a:srgbClr val="FFFFFF"/>
              </a:buClr>
              <a:buSzPct val="100000"/>
              <a:defRPr sz="3000" i="1">
                <a:solidFill>
                  <a:srgbClr val="FFFFFF"/>
                </a:solidFill>
              </a:defRPr>
            </a:lvl8pPr>
            <a:lvl9pPr>
              <a:spcBef>
                <a:spcPts val="0"/>
              </a:spcBef>
              <a:buClr>
                <a:srgbClr val="FFFFFF"/>
              </a:buClr>
              <a:buSzPct val="100000"/>
              <a:defRPr sz="3000" i="1">
                <a:solidFill>
                  <a:srgbClr val="FFFFFF"/>
                </a:solidFill>
              </a:defRPr>
            </a:lvl9pPr>
          </a:lstStyle>
          <a:p>
            <a:endParaRPr/>
          </a:p>
        </p:txBody>
      </p:sp>
      <p:sp>
        <p:nvSpPr>
          <p:cNvPr id="19" name="Shape 19"/>
          <p:cNvSpPr txBox="1"/>
          <p:nvPr/>
        </p:nvSpPr>
        <p:spPr>
          <a:xfrm>
            <a:off x="439873" y="742343"/>
            <a:ext cx="1957200" cy="6536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9600" b="1" i="0" u="none" strike="noStrike" kern="0" cap="none" spc="0" normalizeH="0" baseline="0" noProof="0">
                <a:ln>
                  <a:noFill/>
                </a:ln>
                <a:solidFill>
                  <a:srgbClr val="FFFFFF"/>
                </a:solidFill>
                <a:effectLst/>
                <a:uLnTx/>
                <a:uFillTx/>
                <a:latin typeface="Arial"/>
                <a:cs typeface="Arial"/>
                <a:sym typeface="Arial"/>
                <a:rtl val="0"/>
              </a:rPr>
              <a:t>“</a:t>
            </a:r>
          </a:p>
        </p:txBody>
      </p:sp>
    </p:spTree>
    <p:extLst>
      <p:ext uri="{BB962C8B-B14F-4D97-AF65-F5344CB8AC3E}">
        <p14:creationId xmlns:p14="http://schemas.microsoft.com/office/powerpoint/2010/main" val="380558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44425" y="422500"/>
            <a:ext cx="3226800" cy="857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844425" y="1586325"/>
            <a:ext cx="5971499" cy="31484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4" name="Shape 24"/>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234355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44425" y="422500"/>
            <a:ext cx="3226800" cy="857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844424" y="1584700"/>
            <a:ext cx="3267300" cy="3218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8" name="Shape 28"/>
          <p:cNvSpPr txBox="1">
            <a:spLocks noGrp="1"/>
          </p:cNvSpPr>
          <p:nvPr>
            <p:ph type="body" idx="2"/>
          </p:nvPr>
        </p:nvSpPr>
        <p:spPr>
          <a:xfrm>
            <a:off x="4308498" y="1584700"/>
            <a:ext cx="3267300" cy="3218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0" name="Shape 30"/>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250997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44425" y="422500"/>
            <a:ext cx="3226800" cy="857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844425" y="1610450"/>
            <a:ext cx="2257199" cy="33153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a:endParaRPr/>
          </a:p>
        </p:txBody>
      </p:sp>
      <p:sp>
        <p:nvSpPr>
          <p:cNvPr id="34" name="Shape 34"/>
          <p:cNvSpPr txBox="1">
            <a:spLocks noGrp="1"/>
          </p:cNvSpPr>
          <p:nvPr>
            <p:ph type="body" idx="2"/>
          </p:nvPr>
        </p:nvSpPr>
        <p:spPr>
          <a:xfrm>
            <a:off x="3217285" y="1610450"/>
            <a:ext cx="2257199" cy="33153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a:endParaRPr/>
          </a:p>
        </p:txBody>
      </p:sp>
      <p:sp>
        <p:nvSpPr>
          <p:cNvPr id="35" name="Shape 35"/>
          <p:cNvSpPr txBox="1">
            <a:spLocks noGrp="1"/>
          </p:cNvSpPr>
          <p:nvPr>
            <p:ph type="body" idx="3"/>
          </p:nvPr>
        </p:nvSpPr>
        <p:spPr>
          <a:xfrm>
            <a:off x="5590146" y="1610450"/>
            <a:ext cx="2257199" cy="3315300"/>
          </a:xfrm>
          <a:prstGeom prst="rect">
            <a:avLst/>
          </a:prstGeom>
        </p:spPr>
        <p:txBody>
          <a:bodyPr lIns="91425" tIns="91425" rIns="91425" bIns="91425" anchor="t" anchorCtr="0"/>
          <a:lstStyle>
            <a:lvl1pPr rtl="0">
              <a:spcBef>
                <a:spcPts val="0"/>
              </a:spcBef>
              <a:buSzPct val="100000"/>
              <a:defRPr sz="1400"/>
            </a:lvl1pPr>
            <a:lvl2pPr rtl="0">
              <a:spcBef>
                <a:spcPts val="0"/>
              </a:spcBef>
              <a:buSzPct val="100000"/>
              <a:defRPr sz="1400"/>
            </a:lvl2pPr>
            <a:lvl3pPr rtl="0">
              <a:spcBef>
                <a:spcPts val="0"/>
              </a:spcBef>
              <a:buSzPct val="100000"/>
              <a:defRPr sz="1400"/>
            </a:lvl3pPr>
            <a:lvl4pPr rtl="0">
              <a:spcBef>
                <a:spcPts val="0"/>
              </a:spcBef>
              <a:buSzPct val="100000"/>
              <a:defRPr sz="1400"/>
            </a:lvl4pPr>
            <a:lvl5pPr rtl="0">
              <a:spcBef>
                <a:spcPts val="0"/>
              </a:spcBef>
              <a:buSzPct val="100000"/>
              <a:defRPr sz="1400"/>
            </a:lvl5pPr>
            <a:lvl6pPr rtl="0">
              <a:spcBef>
                <a:spcPts val="0"/>
              </a:spcBef>
              <a:buSzPct val="100000"/>
              <a:defRPr sz="1400"/>
            </a:lvl6pPr>
            <a:lvl7pPr rtl="0">
              <a:spcBef>
                <a:spcPts val="0"/>
              </a:spcBef>
              <a:buSzPct val="100000"/>
              <a:defRPr sz="1400"/>
            </a:lvl7pPr>
            <a:lvl8pPr rtl="0">
              <a:spcBef>
                <a:spcPts val="0"/>
              </a:spcBef>
              <a:buSzPct val="100000"/>
              <a:defRPr sz="1400"/>
            </a:lvl8pPr>
            <a:lvl9pPr rtl="0">
              <a:spcBef>
                <a:spcPts val="0"/>
              </a:spcBef>
              <a:buSzPct val="100000"/>
              <a:defRPr sz="1400"/>
            </a:lvl9pPr>
          </a:lstStyle>
          <a:p>
            <a:endParaRPr/>
          </a:p>
        </p:txBody>
      </p:sp>
      <p:sp>
        <p:nvSpPr>
          <p:cNvPr id="36" name="Shape 36"/>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 name="Shape 37"/>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2360349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44425" y="422500"/>
            <a:ext cx="3226800" cy="857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0" name="Shape 40"/>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1" name="Shape 41"/>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1004607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color">
    <p:spTree>
      <p:nvGrpSpPr>
        <p:cNvPr id="1" name="Shape 42"/>
        <p:cNvGrpSpPr/>
        <p:nvPr/>
      </p:nvGrpSpPr>
      <p:grpSpPr>
        <a:xfrm>
          <a:off x="0" y="0"/>
          <a:ext cx="0" cy="0"/>
          <a:chOff x="0" y="0"/>
          <a:chExt cx="0" cy="0"/>
        </a:xfrm>
      </p:grpSpPr>
      <p:sp>
        <p:nvSpPr>
          <p:cNvPr id="43" name="Shape 43"/>
          <p:cNvSpPr/>
          <p:nvPr/>
        </p:nvSpPr>
        <p:spPr>
          <a:xfrm>
            <a:off x="0" y="0"/>
            <a:ext cx="9144000" cy="3745800"/>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4" name="Shape 44"/>
          <p:cNvSpPr txBox="1">
            <a:spLocks noGrp="1"/>
          </p:cNvSpPr>
          <p:nvPr>
            <p:ph type="title"/>
          </p:nvPr>
        </p:nvSpPr>
        <p:spPr>
          <a:xfrm>
            <a:off x="844425" y="422500"/>
            <a:ext cx="3226800" cy="857400"/>
          </a:xfrm>
          <a:prstGeom prst="rect">
            <a:avLst/>
          </a:prstGeom>
        </p:spPr>
        <p:txBody>
          <a:bodyPr lIns="91425" tIns="91425" rIns="91425" bIns="91425" anchor="t" anchorCtr="0"/>
          <a:lstStyle>
            <a:lvl1pPr rtl="0">
              <a:spcBef>
                <a:spcPts val="0"/>
              </a:spcBef>
              <a:buClr>
                <a:srgbClr val="FFFFFF"/>
              </a:buClr>
              <a:defRPr>
                <a:solidFill>
                  <a:srgbClr val="FFFFFF"/>
                </a:solidFill>
              </a:defRPr>
            </a:lvl1pPr>
            <a:lvl2pPr rtl="0">
              <a:spcBef>
                <a:spcPts val="0"/>
              </a:spcBef>
              <a:buClr>
                <a:srgbClr val="FFFFFF"/>
              </a:buClr>
              <a:defRPr>
                <a:solidFill>
                  <a:srgbClr val="FFFFFF"/>
                </a:solidFill>
              </a:defRPr>
            </a:lvl2pPr>
            <a:lvl3pPr rtl="0">
              <a:spcBef>
                <a:spcPts val="0"/>
              </a:spcBef>
              <a:buClr>
                <a:srgbClr val="FFFFFF"/>
              </a:buClr>
              <a:defRPr>
                <a:solidFill>
                  <a:srgbClr val="FFFFFF"/>
                </a:solidFill>
              </a:defRPr>
            </a:lvl3pPr>
            <a:lvl4pPr rtl="0">
              <a:spcBef>
                <a:spcPts val="0"/>
              </a:spcBef>
              <a:buClr>
                <a:srgbClr val="FFFFFF"/>
              </a:buClr>
              <a:defRPr>
                <a:solidFill>
                  <a:srgbClr val="FFFFFF"/>
                </a:solidFill>
              </a:defRPr>
            </a:lvl4pPr>
            <a:lvl5pPr rtl="0">
              <a:spcBef>
                <a:spcPts val="0"/>
              </a:spcBef>
              <a:buClr>
                <a:srgbClr val="FFFFFF"/>
              </a:buClr>
              <a:defRPr>
                <a:solidFill>
                  <a:srgbClr val="FFFFFF"/>
                </a:solidFill>
              </a:defRPr>
            </a:lvl5pPr>
            <a:lvl6pPr rtl="0">
              <a:spcBef>
                <a:spcPts val="0"/>
              </a:spcBef>
              <a:buClr>
                <a:srgbClr val="FFFFFF"/>
              </a:buClr>
              <a:defRPr>
                <a:solidFill>
                  <a:srgbClr val="FFFFFF"/>
                </a:solidFill>
              </a:defRPr>
            </a:lvl6pPr>
            <a:lvl7pPr rtl="0">
              <a:spcBef>
                <a:spcPts val="0"/>
              </a:spcBef>
              <a:buClr>
                <a:srgbClr val="FFFFFF"/>
              </a:buClr>
              <a:defRPr>
                <a:solidFill>
                  <a:srgbClr val="FFFFFF"/>
                </a:solidFill>
              </a:defRPr>
            </a:lvl7pPr>
            <a:lvl8pPr rtl="0">
              <a:spcBef>
                <a:spcPts val="0"/>
              </a:spcBef>
              <a:buClr>
                <a:srgbClr val="FFFFFF"/>
              </a:buClr>
              <a:defRPr>
                <a:solidFill>
                  <a:srgbClr val="FFFFFF"/>
                </a:solidFill>
              </a:defRPr>
            </a:lvl8pPr>
            <a:lvl9pPr rtl="0">
              <a:spcBef>
                <a:spcPts val="0"/>
              </a:spcBef>
              <a:buClr>
                <a:srgbClr val="FFFFFF"/>
              </a:buClr>
              <a:defRPr>
                <a:solidFill>
                  <a:srgbClr val="FFFFFF"/>
                </a:solidFill>
              </a:defRPr>
            </a:lvl9pPr>
          </a:lstStyle>
          <a:p>
            <a:endParaRPr/>
          </a:p>
        </p:txBody>
      </p:sp>
      <p:sp>
        <p:nvSpPr>
          <p:cNvPr id="45" name="Shape 45"/>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Arial"/>
              <a:cs typeface="Arial"/>
              <a:sym typeface="Arial"/>
              <a:rtl val="0"/>
            </a:endParaRPr>
          </a:p>
        </p:txBody>
      </p:sp>
    </p:spTree>
    <p:extLst>
      <p:ext uri="{BB962C8B-B14F-4D97-AF65-F5344CB8AC3E}">
        <p14:creationId xmlns:p14="http://schemas.microsoft.com/office/powerpoint/2010/main" val="295361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only half">
    <p:spTree>
      <p:nvGrpSpPr>
        <p:cNvPr id="1" name="Shape 46"/>
        <p:cNvGrpSpPr/>
        <p:nvPr/>
      </p:nvGrpSpPr>
      <p:grpSpPr>
        <a:xfrm>
          <a:off x="0" y="0"/>
          <a:ext cx="0" cy="0"/>
          <a:chOff x="0" y="0"/>
          <a:chExt cx="0" cy="0"/>
        </a:xfrm>
      </p:grpSpPr>
      <p:sp>
        <p:nvSpPr>
          <p:cNvPr id="47" name="Shape 47"/>
          <p:cNvSpPr/>
          <p:nvPr/>
        </p:nvSpPr>
        <p:spPr>
          <a:xfrm>
            <a:off x="0" y="0"/>
            <a:ext cx="4578000" cy="514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8" name="Shape 48"/>
          <p:cNvSpPr txBox="1">
            <a:spLocks noGrp="1"/>
          </p:cNvSpPr>
          <p:nvPr>
            <p:ph type="title"/>
          </p:nvPr>
        </p:nvSpPr>
        <p:spPr>
          <a:xfrm>
            <a:off x="844425" y="422500"/>
            <a:ext cx="3226800" cy="857400"/>
          </a:xfrm>
          <a:prstGeom prst="rect">
            <a:avLst/>
          </a:prstGeom>
        </p:spPr>
        <p:txBody>
          <a:bodyPr lIns="91425" tIns="91425" rIns="91425" bIns="91425" anchor="t" anchorCtr="0"/>
          <a:lstStyle>
            <a:lvl1pPr rtl="0">
              <a:spcBef>
                <a:spcPts val="0"/>
              </a:spcBef>
              <a:buClr>
                <a:srgbClr val="FFFFFF"/>
              </a:buClr>
              <a:defRPr>
                <a:solidFill>
                  <a:srgbClr val="FFFFFF"/>
                </a:solidFill>
              </a:defRPr>
            </a:lvl1pPr>
            <a:lvl2pPr rtl="0">
              <a:spcBef>
                <a:spcPts val="0"/>
              </a:spcBef>
              <a:buClr>
                <a:srgbClr val="FFFFFF"/>
              </a:buClr>
              <a:defRPr>
                <a:solidFill>
                  <a:srgbClr val="FFFFFF"/>
                </a:solidFill>
              </a:defRPr>
            </a:lvl2pPr>
            <a:lvl3pPr rtl="0">
              <a:spcBef>
                <a:spcPts val="0"/>
              </a:spcBef>
              <a:buClr>
                <a:srgbClr val="FFFFFF"/>
              </a:buClr>
              <a:defRPr>
                <a:solidFill>
                  <a:srgbClr val="FFFFFF"/>
                </a:solidFill>
              </a:defRPr>
            </a:lvl3pPr>
            <a:lvl4pPr rtl="0">
              <a:spcBef>
                <a:spcPts val="0"/>
              </a:spcBef>
              <a:buClr>
                <a:srgbClr val="FFFFFF"/>
              </a:buClr>
              <a:defRPr>
                <a:solidFill>
                  <a:srgbClr val="FFFFFF"/>
                </a:solidFill>
              </a:defRPr>
            </a:lvl4pPr>
            <a:lvl5pPr rtl="0">
              <a:spcBef>
                <a:spcPts val="0"/>
              </a:spcBef>
              <a:buClr>
                <a:srgbClr val="FFFFFF"/>
              </a:buClr>
              <a:defRPr>
                <a:solidFill>
                  <a:srgbClr val="FFFFFF"/>
                </a:solidFill>
              </a:defRPr>
            </a:lvl5pPr>
            <a:lvl6pPr rtl="0">
              <a:spcBef>
                <a:spcPts val="0"/>
              </a:spcBef>
              <a:buClr>
                <a:srgbClr val="FFFFFF"/>
              </a:buClr>
              <a:defRPr>
                <a:solidFill>
                  <a:srgbClr val="FFFFFF"/>
                </a:solidFill>
              </a:defRPr>
            </a:lvl6pPr>
            <a:lvl7pPr rtl="0">
              <a:spcBef>
                <a:spcPts val="0"/>
              </a:spcBef>
              <a:buClr>
                <a:srgbClr val="FFFFFF"/>
              </a:buClr>
              <a:defRPr>
                <a:solidFill>
                  <a:srgbClr val="FFFFFF"/>
                </a:solidFill>
              </a:defRPr>
            </a:lvl7pPr>
            <a:lvl8pPr rtl="0">
              <a:spcBef>
                <a:spcPts val="0"/>
              </a:spcBef>
              <a:buClr>
                <a:srgbClr val="FFFFFF"/>
              </a:buClr>
              <a:defRPr>
                <a:solidFill>
                  <a:srgbClr val="FFFFFF"/>
                </a:solidFill>
              </a:defRPr>
            </a:lvl8pPr>
            <a:lvl9pPr rtl="0">
              <a:spcBef>
                <a:spcPts val="0"/>
              </a:spcBef>
              <a:buClr>
                <a:srgbClr val="FFFFFF"/>
              </a:buClr>
              <a:defRPr>
                <a:solidFill>
                  <a:srgbClr val="FFFFFF"/>
                </a:solidFill>
              </a:defRPr>
            </a:lvl9pPr>
          </a:lstStyle>
          <a:p>
            <a:endParaRPr/>
          </a:p>
        </p:txBody>
      </p:sp>
      <p:sp>
        <p:nvSpPr>
          <p:cNvPr id="49" name="Shape 49"/>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Arial"/>
              <a:cs typeface="Arial"/>
              <a:sym typeface="Arial"/>
              <a:rtl val="0"/>
            </a:endParaRPr>
          </a:p>
        </p:txBody>
      </p:sp>
      <p:sp>
        <p:nvSpPr>
          <p:cNvPr id="50" name="Shape 50"/>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3654268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51"/>
        <p:cNvGrpSpPr/>
        <p:nvPr/>
      </p:nvGrpSpPr>
      <p:grpSpPr>
        <a:xfrm>
          <a:off x="0" y="0"/>
          <a:ext cx="0" cy="0"/>
          <a:chOff x="0" y="0"/>
          <a:chExt cx="0" cy="0"/>
        </a:xfrm>
      </p:grpSpPr>
      <p:sp>
        <p:nvSpPr>
          <p:cNvPr id="52" name="Shape 52"/>
          <p:cNvSpPr/>
          <p:nvPr/>
        </p:nvSpPr>
        <p:spPr>
          <a:xfrm>
            <a:off x="0" y="0"/>
            <a:ext cx="2291999" cy="5143499"/>
          </a:xfrm>
          <a:prstGeom prst="rect">
            <a:avLst/>
          </a:prstGeom>
          <a:solidFill>
            <a:srgbClr val="FF0040">
              <a:alpha val="81920"/>
            </a:srgbClr>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588924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33300" y="4285675"/>
            <a:ext cx="8053499" cy="519599"/>
          </a:xfrm>
          <a:prstGeom prst="rect">
            <a:avLst/>
          </a:prstGeom>
        </p:spPr>
        <p:txBody>
          <a:bodyPr lIns="91425" tIns="91425" rIns="91425" bIns="91425" anchor="t" anchorCtr="0"/>
          <a:lstStyle>
            <a:lvl1pPr>
              <a:spcBef>
                <a:spcPts val="360"/>
              </a:spcBef>
              <a:buSzPct val="100000"/>
              <a:buNone/>
              <a:defRPr sz="1400"/>
            </a:lvl1pPr>
          </a:lstStyle>
          <a:p>
            <a:endParaRPr/>
          </a:p>
        </p:txBody>
      </p:sp>
      <p:sp>
        <p:nvSpPr>
          <p:cNvPr id="55" name="Shape 55"/>
          <p:cNvSpPr/>
          <p:nvPr/>
        </p:nvSpPr>
        <p:spPr>
          <a:xfrm>
            <a:off x="579000" y="4467900"/>
            <a:ext cx="54300" cy="6755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6" name="Shape 56"/>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70282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844425" y="422500"/>
            <a:ext cx="3226800" cy="857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844425" y="1586325"/>
            <a:ext cx="5971499" cy="31484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
        <p:nvSpPr>
          <p:cNvPr id="24" name="Shape 24"/>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1786631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color">
    <p:spTree>
      <p:nvGrpSpPr>
        <p:cNvPr id="1" name="Shape 59"/>
        <p:cNvGrpSpPr/>
        <p:nvPr/>
      </p:nvGrpSpPr>
      <p:grpSpPr>
        <a:xfrm>
          <a:off x="0" y="0"/>
          <a:ext cx="0" cy="0"/>
          <a:chOff x="0" y="0"/>
          <a:chExt cx="0" cy="0"/>
        </a:xfrm>
      </p:grpSpPr>
      <p:sp>
        <p:nvSpPr>
          <p:cNvPr id="60" name="Shape 60"/>
          <p:cNvSpPr/>
          <p:nvPr/>
        </p:nvSpPr>
        <p:spPr>
          <a:xfrm>
            <a:off x="0" y="0"/>
            <a:ext cx="9144000" cy="2593499"/>
          </a:xfrm>
          <a:prstGeom prst="rect">
            <a:avLst/>
          </a:prstGeom>
          <a:solidFill>
            <a:srgbClr val="FF004E"/>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Tree>
    <p:extLst>
      <p:ext uri="{BB962C8B-B14F-4D97-AF65-F5344CB8AC3E}">
        <p14:creationId xmlns:p14="http://schemas.microsoft.com/office/powerpoint/2010/main" val="160836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3 column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844425" y="422500"/>
            <a:ext cx="3226800" cy="8574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
        <p:nvSpPr>
          <p:cNvPr id="37" name="Shape 37"/>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844425" y="422500"/>
            <a:ext cx="3226800" cy="857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0" name="Shape 40"/>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
        <p:nvSpPr>
          <p:cNvPr id="41" name="Shape 41"/>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color">
    <p:spTree>
      <p:nvGrpSpPr>
        <p:cNvPr id="1" name="Shape 42"/>
        <p:cNvGrpSpPr/>
        <p:nvPr/>
      </p:nvGrpSpPr>
      <p:grpSpPr>
        <a:xfrm>
          <a:off x="0" y="0"/>
          <a:ext cx="0" cy="0"/>
          <a:chOff x="0" y="0"/>
          <a:chExt cx="0" cy="0"/>
        </a:xfrm>
      </p:grpSpPr>
      <p:sp>
        <p:nvSpPr>
          <p:cNvPr id="43" name="Shape 43"/>
          <p:cNvSpPr/>
          <p:nvPr/>
        </p:nvSpPr>
        <p:spPr>
          <a:xfrm>
            <a:off x="0" y="0"/>
            <a:ext cx="9144000" cy="3745800"/>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
        <p:nvSpPr>
          <p:cNvPr id="44" name="Shape 44"/>
          <p:cNvSpPr txBox="1">
            <a:spLocks noGrp="1"/>
          </p:cNvSpPr>
          <p:nvPr>
            <p:ph type="title"/>
          </p:nvPr>
        </p:nvSpPr>
        <p:spPr>
          <a:xfrm>
            <a:off x="844425" y="422500"/>
            <a:ext cx="3226800" cy="857400"/>
          </a:xfrm>
          <a:prstGeom prst="rect">
            <a:avLst/>
          </a:prstGeom>
        </p:spPr>
        <p:txBody>
          <a:bodyPr lIns="91425" tIns="91425" rIns="91425" bIns="91425" anchor="t" anchorCtr="0"/>
          <a:lstStyle>
            <a:lvl1pPr rtl="0">
              <a:spcBef>
                <a:spcPts val="0"/>
              </a:spcBef>
              <a:buClr>
                <a:srgbClr val="FFFFFF"/>
              </a:buClr>
              <a:defRPr>
                <a:solidFill>
                  <a:srgbClr val="FFFFFF"/>
                </a:solidFill>
              </a:defRPr>
            </a:lvl1pPr>
            <a:lvl2pPr rtl="0">
              <a:spcBef>
                <a:spcPts val="0"/>
              </a:spcBef>
              <a:buClr>
                <a:srgbClr val="FFFFFF"/>
              </a:buClr>
              <a:defRPr>
                <a:solidFill>
                  <a:srgbClr val="FFFFFF"/>
                </a:solidFill>
              </a:defRPr>
            </a:lvl2pPr>
            <a:lvl3pPr rtl="0">
              <a:spcBef>
                <a:spcPts val="0"/>
              </a:spcBef>
              <a:buClr>
                <a:srgbClr val="FFFFFF"/>
              </a:buClr>
              <a:defRPr>
                <a:solidFill>
                  <a:srgbClr val="FFFFFF"/>
                </a:solidFill>
              </a:defRPr>
            </a:lvl3pPr>
            <a:lvl4pPr rtl="0">
              <a:spcBef>
                <a:spcPts val="0"/>
              </a:spcBef>
              <a:buClr>
                <a:srgbClr val="FFFFFF"/>
              </a:buClr>
              <a:defRPr>
                <a:solidFill>
                  <a:srgbClr val="FFFFFF"/>
                </a:solidFill>
              </a:defRPr>
            </a:lvl4pPr>
            <a:lvl5pPr rtl="0">
              <a:spcBef>
                <a:spcPts val="0"/>
              </a:spcBef>
              <a:buClr>
                <a:srgbClr val="FFFFFF"/>
              </a:buClr>
              <a:defRPr>
                <a:solidFill>
                  <a:srgbClr val="FFFFFF"/>
                </a:solidFill>
              </a:defRPr>
            </a:lvl5pPr>
            <a:lvl6pPr rtl="0">
              <a:spcBef>
                <a:spcPts val="0"/>
              </a:spcBef>
              <a:buClr>
                <a:srgbClr val="FFFFFF"/>
              </a:buClr>
              <a:defRPr>
                <a:solidFill>
                  <a:srgbClr val="FFFFFF"/>
                </a:solidFill>
              </a:defRPr>
            </a:lvl6pPr>
            <a:lvl7pPr rtl="0">
              <a:spcBef>
                <a:spcPts val="0"/>
              </a:spcBef>
              <a:buClr>
                <a:srgbClr val="FFFFFF"/>
              </a:buClr>
              <a:defRPr>
                <a:solidFill>
                  <a:srgbClr val="FFFFFF"/>
                </a:solidFill>
              </a:defRPr>
            </a:lvl7pPr>
            <a:lvl8pPr rtl="0">
              <a:spcBef>
                <a:spcPts val="0"/>
              </a:spcBef>
              <a:buClr>
                <a:srgbClr val="FFFFFF"/>
              </a:buClr>
              <a:defRPr>
                <a:solidFill>
                  <a:srgbClr val="FFFFFF"/>
                </a:solidFill>
              </a:defRPr>
            </a:lvl8pPr>
            <a:lvl9pPr rtl="0">
              <a:spcBef>
                <a:spcPts val="0"/>
              </a:spcBef>
              <a:buClr>
                <a:srgbClr val="FFFFFF"/>
              </a:buClr>
              <a:defRPr>
                <a:solidFill>
                  <a:srgbClr val="FFFFFF"/>
                </a:solidFill>
              </a:defRPr>
            </a:lvl9pPr>
          </a:lstStyle>
          <a:p>
            <a:endParaRPr/>
          </a:p>
        </p:txBody>
      </p:sp>
      <p:sp>
        <p:nvSpPr>
          <p:cNvPr id="45" name="Shape 45"/>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a:spcBef>
                <a:spcPts val="0"/>
              </a:spcBef>
              <a:buNone/>
            </a:pPr>
            <a:endParaRP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half">
    <p:spTree>
      <p:nvGrpSpPr>
        <p:cNvPr id="1" name="Shape 46"/>
        <p:cNvGrpSpPr/>
        <p:nvPr/>
      </p:nvGrpSpPr>
      <p:grpSpPr>
        <a:xfrm>
          <a:off x="0" y="0"/>
          <a:ext cx="0" cy="0"/>
          <a:chOff x="0" y="0"/>
          <a:chExt cx="0" cy="0"/>
        </a:xfrm>
      </p:grpSpPr>
      <p:sp>
        <p:nvSpPr>
          <p:cNvPr id="47" name="Shape 47"/>
          <p:cNvSpPr/>
          <p:nvPr/>
        </p:nvSpPr>
        <p:spPr>
          <a:xfrm>
            <a:off x="0" y="0"/>
            <a:ext cx="4578000" cy="51434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
        <p:nvSpPr>
          <p:cNvPr id="48" name="Shape 48"/>
          <p:cNvSpPr txBox="1">
            <a:spLocks noGrp="1"/>
          </p:cNvSpPr>
          <p:nvPr>
            <p:ph type="title"/>
          </p:nvPr>
        </p:nvSpPr>
        <p:spPr>
          <a:xfrm>
            <a:off x="844425" y="422500"/>
            <a:ext cx="3226800" cy="857400"/>
          </a:xfrm>
          <a:prstGeom prst="rect">
            <a:avLst/>
          </a:prstGeom>
        </p:spPr>
        <p:txBody>
          <a:bodyPr lIns="91425" tIns="91425" rIns="91425" bIns="91425" anchor="t" anchorCtr="0"/>
          <a:lstStyle>
            <a:lvl1pPr rtl="0">
              <a:spcBef>
                <a:spcPts val="0"/>
              </a:spcBef>
              <a:buClr>
                <a:srgbClr val="FFFFFF"/>
              </a:buClr>
              <a:defRPr>
                <a:solidFill>
                  <a:srgbClr val="FFFFFF"/>
                </a:solidFill>
              </a:defRPr>
            </a:lvl1pPr>
            <a:lvl2pPr rtl="0">
              <a:spcBef>
                <a:spcPts val="0"/>
              </a:spcBef>
              <a:buClr>
                <a:srgbClr val="FFFFFF"/>
              </a:buClr>
              <a:defRPr>
                <a:solidFill>
                  <a:srgbClr val="FFFFFF"/>
                </a:solidFill>
              </a:defRPr>
            </a:lvl2pPr>
            <a:lvl3pPr rtl="0">
              <a:spcBef>
                <a:spcPts val="0"/>
              </a:spcBef>
              <a:buClr>
                <a:srgbClr val="FFFFFF"/>
              </a:buClr>
              <a:defRPr>
                <a:solidFill>
                  <a:srgbClr val="FFFFFF"/>
                </a:solidFill>
              </a:defRPr>
            </a:lvl3pPr>
            <a:lvl4pPr rtl="0">
              <a:spcBef>
                <a:spcPts val="0"/>
              </a:spcBef>
              <a:buClr>
                <a:srgbClr val="FFFFFF"/>
              </a:buClr>
              <a:defRPr>
                <a:solidFill>
                  <a:srgbClr val="FFFFFF"/>
                </a:solidFill>
              </a:defRPr>
            </a:lvl4pPr>
            <a:lvl5pPr rtl="0">
              <a:spcBef>
                <a:spcPts val="0"/>
              </a:spcBef>
              <a:buClr>
                <a:srgbClr val="FFFFFF"/>
              </a:buClr>
              <a:defRPr>
                <a:solidFill>
                  <a:srgbClr val="FFFFFF"/>
                </a:solidFill>
              </a:defRPr>
            </a:lvl5pPr>
            <a:lvl6pPr rtl="0">
              <a:spcBef>
                <a:spcPts val="0"/>
              </a:spcBef>
              <a:buClr>
                <a:srgbClr val="FFFFFF"/>
              </a:buClr>
              <a:defRPr>
                <a:solidFill>
                  <a:srgbClr val="FFFFFF"/>
                </a:solidFill>
              </a:defRPr>
            </a:lvl6pPr>
            <a:lvl7pPr rtl="0">
              <a:spcBef>
                <a:spcPts val="0"/>
              </a:spcBef>
              <a:buClr>
                <a:srgbClr val="FFFFFF"/>
              </a:buClr>
              <a:defRPr>
                <a:solidFill>
                  <a:srgbClr val="FFFFFF"/>
                </a:solidFill>
              </a:defRPr>
            </a:lvl7pPr>
            <a:lvl8pPr rtl="0">
              <a:spcBef>
                <a:spcPts val="0"/>
              </a:spcBef>
              <a:buClr>
                <a:srgbClr val="FFFFFF"/>
              </a:buClr>
              <a:defRPr>
                <a:solidFill>
                  <a:srgbClr val="FFFFFF"/>
                </a:solidFill>
              </a:defRPr>
            </a:lvl8pPr>
            <a:lvl9pPr rtl="0">
              <a:spcBef>
                <a:spcPts val="0"/>
              </a:spcBef>
              <a:buClr>
                <a:srgbClr val="FFFFFF"/>
              </a:buClr>
              <a:defRPr>
                <a:solidFill>
                  <a:srgbClr val="FFFFFF"/>
                </a:solidFill>
              </a:defRPr>
            </a:lvl9pPr>
          </a:lstStyle>
          <a:p>
            <a:endParaRPr/>
          </a:p>
        </p:txBody>
      </p:sp>
      <p:sp>
        <p:nvSpPr>
          <p:cNvPr id="49" name="Shape 49"/>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50" name="Shape 50"/>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color">
    <p:spTree>
      <p:nvGrpSpPr>
        <p:cNvPr id="1" name="Shape 59"/>
        <p:cNvGrpSpPr/>
        <p:nvPr/>
      </p:nvGrpSpPr>
      <p:grpSpPr>
        <a:xfrm>
          <a:off x="0" y="0"/>
          <a:ext cx="0" cy="0"/>
          <a:chOff x="0" y="0"/>
          <a:chExt cx="0" cy="0"/>
        </a:xfrm>
      </p:grpSpPr>
      <p:sp>
        <p:nvSpPr>
          <p:cNvPr id="60" name="Shape 60"/>
          <p:cNvSpPr/>
          <p:nvPr/>
        </p:nvSpPr>
        <p:spPr>
          <a:xfrm>
            <a:off x="0" y="0"/>
            <a:ext cx="9144000" cy="2593499"/>
          </a:xfrm>
          <a:prstGeom prst="rect">
            <a:avLst/>
          </a:prstGeom>
          <a:solidFill>
            <a:srgbClr val="FF004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p:nvPr/>
        </p:nvSpPr>
        <p:spPr>
          <a:xfrm>
            <a:off x="0" y="0"/>
            <a:ext cx="9144000" cy="3745800"/>
          </a:xfrm>
          <a:prstGeom prst="rect">
            <a:avLst/>
          </a:prstGeom>
          <a:solidFill>
            <a:srgbClr val="FF0040">
              <a:alpha val="81920"/>
            </a:srgbClr>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9" name="Shape 9"/>
          <p:cNvSpPr/>
          <p:nvPr/>
        </p:nvSpPr>
        <p:spPr>
          <a:xfrm>
            <a:off x="579000" y="1193260"/>
            <a:ext cx="50055" cy="1919090"/>
          </a:xfrm>
          <a:prstGeom prst="rect">
            <a:avLst/>
          </a:prstGeom>
          <a:solidFill>
            <a:srgbClr val="FFFFFF"/>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FFFFFF"/>
              </a:solidFill>
              <a:effectLst/>
              <a:uLnTx/>
              <a:uFillTx/>
              <a:latin typeface="Arial"/>
              <a:cs typeface="Arial"/>
              <a:sym typeface="Arial"/>
              <a:rtl val="0"/>
            </a:endParaRPr>
          </a:p>
        </p:txBody>
      </p:sp>
      <p:sp>
        <p:nvSpPr>
          <p:cNvPr id="10" name="Shape 10"/>
          <p:cNvSpPr txBox="1">
            <a:spLocks noGrp="1"/>
          </p:cNvSpPr>
          <p:nvPr>
            <p:ph type="ctrTitle"/>
          </p:nvPr>
        </p:nvSpPr>
        <p:spPr>
          <a:xfrm>
            <a:off x="685800" y="1915625"/>
            <a:ext cx="5412300" cy="1159799"/>
          </a:xfrm>
          <a:prstGeom prst="rect">
            <a:avLst/>
          </a:prstGeom>
        </p:spPr>
        <p:txBody>
          <a:bodyPr lIns="91425" tIns="91425" rIns="91425" bIns="91425" anchor="ctr" anchorCtr="0"/>
          <a:lstStyle>
            <a:lvl1pPr>
              <a:spcBef>
                <a:spcPts val="0"/>
              </a:spcBef>
              <a:buClr>
                <a:srgbClr val="FFFFFF"/>
              </a:buClr>
              <a:buSzPct val="100000"/>
              <a:defRPr sz="4800">
                <a:solidFill>
                  <a:srgbClr val="FFFFFF"/>
                </a:solidFill>
              </a:defRPr>
            </a:lvl1pPr>
            <a:lvl2pPr>
              <a:spcBef>
                <a:spcPts val="0"/>
              </a:spcBef>
              <a:buClr>
                <a:srgbClr val="FFFFFF"/>
              </a:buClr>
              <a:buSzPct val="100000"/>
              <a:defRPr sz="4800">
                <a:solidFill>
                  <a:srgbClr val="FFFFFF"/>
                </a:solidFill>
              </a:defRPr>
            </a:lvl2pPr>
            <a:lvl3pPr>
              <a:spcBef>
                <a:spcPts val="0"/>
              </a:spcBef>
              <a:buClr>
                <a:srgbClr val="FFFFFF"/>
              </a:buClr>
              <a:buSzPct val="100000"/>
              <a:defRPr sz="4800">
                <a:solidFill>
                  <a:srgbClr val="FFFFFF"/>
                </a:solidFill>
              </a:defRPr>
            </a:lvl3pPr>
            <a:lvl4pPr>
              <a:spcBef>
                <a:spcPts val="0"/>
              </a:spcBef>
              <a:buClr>
                <a:srgbClr val="FFFFFF"/>
              </a:buClr>
              <a:buSzPct val="100000"/>
              <a:defRPr sz="4800">
                <a:solidFill>
                  <a:srgbClr val="FFFFFF"/>
                </a:solidFill>
              </a:defRPr>
            </a:lvl4pPr>
            <a:lvl5pPr>
              <a:spcBef>
                <a:spcPts val="0"/>
              </a:spcBef>
              <a:buClr>
                <a:srgbClr val="FFFFFF"/>
              </a:buClr>
              <a:buSzPct val="100000"/>
              <a:defRPr sz="4800">
                <a:solidFill>
                  <a:srgbClr val="FFFFFF"/>
                </a:solidFill>
              </a:defRPr>
            </a:lvl5pPr>
            <a:lvl6pPr>
              <a:spcBef>
                <a:spcPts val="0"/>
              </a:spcBef>
              <a:buClr>
                <a:srgbClr val="FFFFFF"/>
              </a:buClr>
              <a:buSzPct val="100000"/>
              <a:defRPr sz="4800">
                <a:solidFill>
                  <a:srgbClr val="FFFFFF"/>
                </a:solidFill>
              </a:defRPr>
            </a:lvl6pPr>
            <a:lvl7pPr>
              <a:spcBef>
                <a:spcPts val="0"/>
              </a:spcBef>
              <a:buClr>
                <a:srgbClr val="FFFFFF"/>
              </a:buClr>
              <a:buSzPct val="100000"/>
              <a:defRPr sz="4800">
                <a:solidFill>
                  <a:srgbClr val="FFFFFF"/>
                </a:solidFill>
              </a:defRPr>
            </a:lvl7pPr>
            <a:lvl8pPr>
              <a:spcBef>
                <a:spcPts val="0"/>
              </a:spcBef>
              <a:buClr>
                <a:srgbClr val="FFFFFF"/>
              </a:buClr>
              <a:buSzPct val="100000"/>
              <a:defRPr sz="4800">
                <a:solidFill>
                  <a:srgbClr val="FFFFFF"/>
                </a:solidFill>
              </a:defRPr>
            </a:lvl8pPr>
            <a:lvl9pPr>
              <a:spcBef>
                <a:spcPts val="0"/>
              </a:spcBef>
              <a:buClr>
                <a:srgbClr val="FFFFFF"/>
              </a:buClr>
              <a:buSzPct val="100000"/>
              <a:defRPr sz="4800">
                <a:solidFill>
                  <a:srgbClr val="FFFFFF"/>
                </a:solidFill>
              </a:defRPr>
            </a:lvl9pPr>
          </a:lstStyle>
          <a:p>
            <a:endParaRPr/>
          </a:p>
        </p:txBody>
      </p:sp>
    </p:spTree>
    <p:extLst>
      <p:ext uri="{BB962C8B-B14F-4D97-AF65-F5344CB8AC3E}">
        <p14:creationId xmlns:p14="http://schemas.microsoft.com/office/powerpoint/2010/main" val="12167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44425" y="422500"/>
            <a:ext cx="3226800" cy="857400"/>
          </a:xfrm>
          <a:prstGeom prst="rect">
            <a:avLst/>
          </a:prstGeom>
          <a:noFill/>
          <a:ln>
            <a:noFill/>
          </a:ln>
        </p:spPr>
        <p:txBody>
          <a:bodyPr lIns="91425" tIns="91425" rIns="91425" bIns="91425" anchor="t" anchorCtr="0"/>
          <a:lstStyle>
            <a:lvl1pPr>
              <a:spcBef>
                <a:spcPts val="0"/>
              </a:spcBef>
              <a:buSzPct val="100000"/>
              <a:buFont typeface="Titillium Web"/>
              <a:buNone/>
              <a:defRPr sz="2600" b="1">
                <a:latin typeface="Titillium Web"/>
                <a:ea typeface="Titillium Web"/>
                <a:cs typeface="Titillium Web"/>
                <a:sym typeface="Titillium Web"/>
              </a:defRPr>
            </a:lvl1pPr>
            <a:lvl2pPr>
              <a:spcBef>
                <a:spcPts val="0"/>
              </a:spcBef>
              <a:buSzPct val="100000"/>
              <a:buFont typeface="Titillium Web"/>
              <a:buNone/>
              <a:defRPr sz="2600" b="1">
                <a:latin typeface="Titillium Web"/>
                <a:ea typeface="Titillium Web"/>
                <a:cs typeface="Titillium Web"/>
                <a:sym typeface="Titillium Web"/>
              </a:defRPr>
            </a:lvl2pPr>
            <a:lvl3pPr>
              <a:spcBef>
                <a:spcPts val="0"/>
              </a:spcBef>
              <a:buSzPct val="100000"/>
              <a:buFont typeface="Titillium Web"/>
              <a:buNone/>
              <a:defRPr sz="2600" b="1">
                <a:latin typeface="Titillium Web"/>
                <a:ea typeface="Titillium Web"/>
                <a:cs typeface="Titillium Web"/>
                <a:sym typeface="Titillium Web"/>
              </a:defRPr>
            </a:lvl3pPr>
            <a:lvl4pPr>
              <a:spcBef>
                <a:spcPts val="0"/>
              </a:spcBef>
              <a:buSzPct val="100000"/>
              <a:buFont typeface="Titillium Web"/>
              <a:buNone/>
              <a:defRPr sz="2600" b="1">
                <a:latin typeface="Titillium Web"/>
                <a:ea typeface="Titillium Web"/>
                <a:cs typeface="Titillium Web"/>
                <a:sym typeface="Titillium Web"/>
              </a:defRPr>
            </a:lvl4pPr>
            <a:lvl5pPr>
              <a:spcBef>
                <a:spcPts val="0"/>
              </a:spcBef>
              <a:buSzPct val="100000"/>
              <a:buFont typeface="Titillium Web"/>
              <a:buNone/>
              <a:defRPr sz="2600" b="1">
                <a:latin typeface="Titillium Web"/>
                <a:ea typeface="Titillium Web"/>
                <a:cs typeface="Titillium Web"/>
                <a:sym typeface="Titillium Web"/>
              </a:defRPr>
            </a:lvl5pPr>
            <a:lvl6pPr>
              <a:spcBef>
                <a:spcPts val="0"/>
              </a:spcBef>
              <a:buSzPct val="100000"/>
              <a:buFont typeface="Titillium Web"/>
              <a:buNone/>
              <a:defRPr sz="2600" b="1">
                <a:latin typeface="Titillium Web"/>
                <a:ea typeface="Titillium Web"/>
                <a:cs typeface="Titillium Web"/>
                <a:sym typeface="Titillium Web"/>
              </a:defRPr>
            </a:lvl6pPr>
            <a:lvl7pPr>
              <a:spcBef>
                <a:spcPts val="0"/>
              </a:spcBef>
              <a:buSzPct val="100000"/>
              <a:buFont typeface="Titillium Web"/>
              <a:buNone/>
              <a:defRPr sz="2600" b="1">
                <a:latin typeface="Titillium Web"/>
                <a:ea typeface="Titillium Web"/>
                <a:cs typeface="Titillium Web"/>
                <a:sym typeface="Titillium Web"/>
              </a:defRPr>
            </a:lvl7pPr>
            <a:lvl8pPr>
              <a:spcBef>
                <a:spcPts val="0"/>
              </a:spcBef>
              <a:buSzPct val="100000"/>
              <a:buFont typeface="Titillium Web"/>
              <a:buNone/>
              <a:defRPr sz="2600" b="1">
                <a:latin typeface="Titillium Web"/>
                <a:ea typeface="Titillium Web"/>
                <a:cs typeface="Titillium Web"/>
                <a:sym typeface="Titillium Web"/>
              </a:defRPr>
            </a:lvl8pPr>
            <a:lvl9pPr>
              <a:spcBef>
                <a:spcPts val="0"/>
              </a:spcBef>
              <a:buSzPct val="100000"/>
              <a:buFont typeface="Titillium Web"/>
              <a:buNone/>
              <a:defRPr sz="2600" b="1">
                <a:latin typeface="Titillium Web"/>
                <a:ea typeface="Titillium Web"/>
                <a:cs typeface="Titillium Web"/>
                <a:sym typeface="Titillium Web"/>
              </a:defRPr>
            </a:lvl9pPr>
          </a:lstStyle>
          <a:p>
            <a:endParaRPr/>
          </a:p>
        </p:txBody>
      </p:sp>
      <p:sp>
        <p:nvSpPr>
          <p:cNvPr id="6" name="Shape 6"/>
          <p:cNvSpPr txBox="1">
            <a:spLocks noGrp="1"/>
          </p:cNvSpPr>
          <p:nvPr>
            <p:ph type="body" idx="1"/>
          </p:nvPr>
        </p:nvSpPr>
        <p:spPr>
          <a:xfrm>
            <a:off x="723798" y="1586325"/>
            <a:ext cx="6092099" cy="3148499"/>
          </a:xfrm>
          <a:prstGeom prst="rect">
            <a:avLst/>
          </a:prstGeom>
          <a:noFill/>
          <a:ln>
            <a:noFill/>
          </a:ln>
        </p:spPr>
        <p:txBody>
          <a:bodyPr lIns="91425" tIns="91425" rIns="91425" bIns="91425" anchor="t" anchorCtr="0"/>
          <a:lstStyle>
            <a:lvl1pPr>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9" r:id="rId7"/>
    <p:sldLayoutId id="2147483660"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844425" y="422500"/>
            <a:ext cx="3226800" cy="857400"/>
          </a:xfrm>
          <a:prstGeom prst="rect">
            <a:avLst/>
          </a:prstGeom>
          <a:noFill/>
          <a:ln>
            <a:noFill/>
          </a:ln>
        </p:spPr>
        <p:txBody>
          <a:bodyPr lIns="91425" tIns="91425" rIns="91425" bIns="91425" anchor="t" anchorCtr="0"/>
          <a:lstStyle>
            <a:lvl1pPr>
              <a:spcBef>
                <a:spcPts val="0"/>
              </a:spcBef>
              <a:buSzPct val="100000"/>
              <a:buFont typeface="Titillium Web"/>
              <a:buNone/>
              <a:defRPr sz="2600" b="1">
                <a:latin typeface="Titillium Web"/>
                <a:ea typeface="Titillium Web"/>
                <a:cs typeface="Titillium Web"/>
                <a:sym typeface="Titillium Web"/>
              </a:defRPr>
            </a:lvl1pPr>
            <a:lvl2pPr>
              <a:spcBef>
                <a:spcPts val="0"/>
              </a:spcBef>
              <a:buSzPct val="100000"/>
              <a:buFont typeface="Titillium Web"/>
              <a:buNone/>
              <a:defRPr sz="2600" b="1">
                <a:latin typeface="Titillium Web"/>
                <a:ea typeface="Titillium Web"/>
                <a:cs typeface="Titillium Web"/>
                <a:sym typeface="Titillium Web"/>
              </a:defRPr>
            </a:lvl2pPr>
            <a:lvl3pPr>
              <a:spcBef>
                <a:spcPts val="0"/>
              </a:spcBef>
              <a:buSzPct val="100000"/>
              <a:buFont typeface="Titillium Web"/>
              <a:buNone/>
              <a:defRPr sz="2600" b="1">
                <a:latin typeface="Titillium Web"/>
                <a:ea typeface="Titillium Web"/>
                <a:cs typeface="Titillium Web"/>
                <a:sym typeface="Titillium Web"/>
              </a:defRPr>
            </a:lvl3pPr>
            <a:lvl4pPr>
              <a:spcBef>
                <a:spcPts val="0"/>
              </a:spcBef>
              <a:buSzPct val="100000"/>
              <a:buFont typeface="Titillium Web"/>
              <a:buNone/>
              <a:defRPr sz="2600" b="1">
                <a:latin typeface="Titillium Web"/>
                <a:ea typeface="Titillium Web"/>
                <a:cs typeface="Titillium Web"/>
                <a:sym typeface="Titillium Web"/>
              </a:defRPr>
            </a:lvl4pPr>
            <a:lvl5pPr>
              <a:spcBef>
                <a:spcPts val="0"/>
              </a:spcBef>
              <a:buSzPct val="100000"/>
              <a:buFont typeface="Titillium Web"/>
              <a:buNone/>
              <a:defRPr sz="2600" b="1">
                <a:latin typeface="Titillium Web"/>
                <a:ea typeface="Titillium Web"/>
                <a:cs typeface="Titillium Web"/>
                <a:sym typeface="Titillium Web"/>
              </a:defRPr>
            </a:lvl5pPr>
            <a:lvl6pPr>
              <a:spcBef>
                <a:spcPts val="0"/>
              </a:spcBef>
              <a:buSzPct val="100000"/>
              <a:buFont typeface="Titillium Web"/>
              <a:buNone/>
              <a:defRPr sz="2600" b="1">
                <a:latin typeface="Titillium Web"/>
                <a:ea typeface="Titillium Web"/>
                <a:cs typeface="Titillium Web"/>
                <a:sym typeface="Titillium Web"/>
              </a:defRPr>
            </a:lvl6pPr>
            <a:lvl7pPr>
              <a:spcBef>
                <a:spcPts val="0"/>
              </a:spcBef>
              <a:buSzPct val="100000"/>
              <a:buFont typeface="Titillium Web"/>
              <a:buNone/>
              <a:defRPr sz="2600" b="1">
                <a:latin typeface="Titillium Web"/>
                <a:ea typeface="Titillium Web"/>
                <a:cs typeface="Titillium Web"/>
                <a:sym typeface="Titillium Web"/>
              </a:defRPr>
            </a:lvl7pPr>
            <a:lvl8pPr>
              <a:spcBef>
                <a:spcPts val="0"/>
              </a:spcBef>
              <a:buSzPct val="100000"/>
              <a:buFont typeface="Titillium Web"/>
              <a:buNone/>
              <a:defRPr sz="2600" b="1">
                <a:latin typeface="Titillium Web"/>
                <a:ea typeface="Titillium Web"/>
                <a:cs typeface="Titillium Web"/>
                <a:sym typeface="Titillium Web"/>
              </a:defRPr>
            </a:lvl8pPr>
            <a:lvl9pPr>
              <a:spcBef>
                <a:spcPts val="0"/>
              </a:spcBef>
              <a:buSzPct val="100000"/>
              <a:buFont typeface="Titillium Web"/>
              <a:buNone/>
              <a:defRPr sz="2600" b="1">
                <a:latin typeface="Titillium Web"/>
                <a:ea typeface="Titillium Web"/>
                <a:cs typeface="Titillium Web"/>
                <a:sym typeface="Titillium Web"/>
              </a:defRPr>
            </a:lvl9pPr>
          </a:lstStyle>
          <a:p>
            <a:endParaRPr/>
          </a:p>
        </p:txBody>
      </p:sp>
      <p:sp>
        <p:nvSpPr>
          <p:cNvPr id="6" name="Shape 6"/>
          <p:cNvSpPr txBox="1">
            <a:spLocks noGrp="1"/>
          </p:cNvSpPr>
          <p:nvPr>
            <p:ph type="body" idx="1"/>
          </p:nvPr>
        </p:nvSpPr>
        <p:spPr>
          <a:xfrm>
            <a:off x="723798" y="1586325"/>
            <a:ext cx="6092099" cy="3148499"/>
          </a:xfrm>
          <a:prstGeom prst="rect">
            <a:avLst/>
          </a:prstGeom>
          <a:noFill/>
          <a:ln>
            <a:noFill/>
          </a:ln>
        </p:spPr>
        <p:txBody>
          <a:bodyPr lIns="91425" tIns="91425" rIns="91425" bIns="91425" anchor="t" anchorCtr="0"/>
          <a:lstStyle>
            <a:lvl1pPr>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a:p>
        </p:txBody>
      </p:sp>
    </p:spTree>
    <p:extLst>
      <p:ext uri="{BB962C8B-B14F-4D97-AF65-F5344CB8AC3E}">
        <p14:creationId xmlns:p14="http://schemas.microsoft.com/office/powerpoint/2010/main" val="297696768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7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8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8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8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78925" y="1571866"/>
            <a:ext cx="7564120" cy="1159799"/>
          </a:xfrm>
          <a:prstGeom prst="rect">
            <a:avLst/>
          </a:prstGeom>
        </p:spPr>
        <p:txBody>
          <a:bodyPr lIns="91425" tIns="91425" rIns="91425" bIns="91425" anchor="ctr" anchorCtr="0">
            <a:noAutofit/>
          </a:bodyPr>
          <a:lstStyle/>
          <a:p>
            <a:pPr>
              <a:spcBef>
                <a:spcPts val="0"/>
              </a:spcBef>
              <a:buNone/>
            </a:pPr>
            <a:r>
              <a:rPr lang="en" dirty="0" smtClean="0"/>
              <a:t>A Formative Social Media Evaluation Framework</a:t>
            </a:r>
            <a:endParaRPr lang="en" dirty="0"/>
          </a:p>
        </p:txBody>
      </p:sp>
      <p:sp>
        <p:nvSpPr>
          <p:cNvPr id="2" name="Rectangle 1"/>
          <p:cNvSpPr/>
          <p:nvPr/>
        </p:nvSpPr>
        <p:spPr>
          <a:xfrm>
            <a:off x="5862320" y="3291840"/>
            <a:ext cx="3198430" cy="400110"/>
          </a:xfrm>
          <a:prstGeom prst="rect">
            <a:avLst/>
          </a:prstGeom>
        </p:spPr>
        <p:txBody>
          <a:bodyPr wrap="square">
            <a:spAutoFit/>
          </a:bodyPr>
          <a:lstStyle/>
          <a:p>
            <a:pPr algn="r"/>
            <a:r>
              <a:rPr lang="en" sz="2000" b="1" i="1" dirty="0" smtClean="0">
                <a:latin typeface="Titillium Web" panose="020B0604020202020204" charset="0"/>
              </a:rPr>
              <a:t>MyCarDoesWhat</a:t>
            </a:r>
            <a:endParaRPr lang="en-US" sz="2000" b="1" i="1" dirty="0">
              <a:latin typeface="Titillium Web" panose="020B0604020202020204" charset="0"/>
            </a:endParaRPr>
          </a:p>
        </p:txBody>
      </p:sp>
      <p:pic>
        <p:nvPicPr>
          <p:cNvPr id="3" name="Picture 2"/>
          <p:cNvPicPr>
            <a:picLocks noChangeAspect="1"/>
          </p:cNvPicPr>
          <p:nvPr/>
        </p:nvPicPr>
        <p:blipFill>
          <a:blip r:embed="rId3"/>
          <a:stretch>
            <a:fillRect/>
          </a:stretch>
        </p:blipFill>
        <p:spPr>
          <a:xfrm>
            <a:off x="1" y="3691950"/>
            <a:ext cx="9144000" cy="1451550"/>
          </a:xfrm>
          <a:prstGeom prst="rect">
            <a:avLst/>
          </a:prstGeom>
        </p:spPr>
      </p:pic>
    </p:spTree>
    <p:extLst>
      <p:ext uri="{BB962C8B-B14F-4D97-AF65-F5344CB8AC3E}">
        <p14:creationId xmlns:p14="http://schemas.microsoft.com/office/powerpoint/2010/main" val="474534050"/>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826350" y="1945945"/>
            <a:ext cx="7913790" cy="1159799"/>
          </a:xfrm>
          <a:prstGeom prst="rect">
            <a:avLst/>
          </a:prstGeom>
        </p:spPr>
        <p:txBody>
          <a:bodyPr lIns="91425" tIns="91425" rIns="91425" bIns="91425" anchor="t" anchorCtr="0">
            <a:noAutofit/>
          </a:bodyPr>
          <a:lstStyle/>
          <a:p>
            <a:pPr rtl="0">
              <a:spcBef>
                <a:spcPts val="0"/>
              </a:spcBef>
              <a:buNone/>
            </a:pPr>
            <a:r>
              <a:rPr lang="en" dirty="0" smtClean="0"/>
              <a:t>Methods.</a:t>
            </a:r>
            <a:endParaRPr lang="en" dirty="0"/>
          </a:p>
          <a:p>
            <a:pPr lvl="0" rtl="0">
              <a:spcBef>
                <a:spcPts val="0"/>
              </a:spcBef>
              <a:buNone/>
            </a:pPr>
            <a:r>
              <a:rPr lang="en" b="0" dirty="0" smtClean="0"/>
              <a:t>How the evaluation was conducted</a:t>
            </a:r>
            <a:endParaRPr lang="en" b="0" dirty="0"/>
          </a:p>
        </p:txBody>
      </p:sp>
      <p:sp>
        <p:nvSpPr>
          <p:cNvPr id="4"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dirty="0" smtClean="0">
                <a:solidFill>
                  <a:schemeClr val="tx1"/>
                </a:solidFill>
              </a:rPr>
              <a:t>Subhead of any value here?</a:t>
            </a:r>
            <a:endParaRPr lang="en" i="1" dirty="0">
              <a:solidFill>
                <a:schemeClr val="tx1"/>
              </a:solidFill>
            </a:endParaRPr>
          </a:p>
        </p:txBody>
      </p:sp>
    </p:spTree>
    <p:extLst>
      <p:ext uri="{BB962C8B-B14F-4D97-AF65-F5344CB8AC3E}">
        <p14:creationId xmlns:p14="http://schemas.microsoft.com/office/powerpoint/2010/main" val="1877571387"/>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r>
              <a:rPr lang="en" dirty="0" smtClean="0"/>
              <a:t>Evidence and </a:t>
            </a:r>
            <a:r>
              <a:rPr lang="en" dirty="0" smtClean="0">
                <a:solidFill>
                  <a:srgbClr val="FF0066"/>
                </a:solidFill>
              </a:rPr>
              <a:t>analysis tools</a:t>
            </a:r>
            <a:endParaRPr lang="en" dirty="0">
              <a:solidFill>
                <a:srgbClr val="FF0066"/>
              </a:solidFill>
            </a:endParaRPr>
          </a:p>
        </p:txBody>
      </p:sp>
      <p:sp>
        <p:nvSpPr>
          <p:cNvPr id="98" name="Shape 98"/>
          <p:cNvSpPr txBox="1">
            <a:spLocks noGrp="1"/>
          </p:cNvSpPr>
          <p:nvPr>
            <p:ph type="body" idx="1"/>
          </p:nvPr>
        </p:nvSpPr>
        <p:spPr>
          <a:xfrm>
            <a:off x="844426" y="1586325"/>
            <a:ext cx="3148454" cy="3148499"/>
          </a:xfrm>
          <a:prstGeom prst="rect">
            <a:avLst/>
          </a:prstGeom>
        </p:spPr>
        <p:txBody>
          <a:bodyPr lIns="91425" tIns="91425" rIns="91425" bIns="91425" anchor="t" anchorCtr="0">
            <a:noAutofit/>
          </a:bodyPr>
          <a:lstStyle/>
          <a:p>
            <a:pPr marL="228600">
              <a:buNone/>
            </a:pPr>
            <a:r>
              <a:rPr lang="en" dirty="0" smtClean="0"/>
              <a:t>The following channels were evaluated…</a:t>
            </a:r>
          </a:p>
          <a:p>
            <a:pPr marL="457200" lvl="0" indent="-228600" rtl="0">
              <a:spcBef>
                <a:spcPts val="0"/>
              </a:spcBef>
            </a:pPr>
            <a:endParaRPr lang="en" dirty="0"/>
          </a:p>
          <a:p>
            <a:pPr marL="514350" lvl="0" indent="-285750" rtl="0">
              <a:spcBef>
                <a:spcPts val="0"/>
              </a:spcBef>
              <a:buFont typeface="Wingdings" panose="05000000000000000000" pitchFamily="2" charset="2"/>
              <a:buChar char="q"/>
            </a:pPr>
            <a:r>
              <a:rPr lang="en" i="1" dirty="0" smtClean="0"/>
              <a:t>MyCarDoesWhat </a:t>
            </a:r>
            <a:r>
              <a:rPr lang="en" dirty="0" smtClean="0"/>
              <a:t>official</a:t>
            </a:r>
            <a:r>
              <a:rPr lang="en" i="1" dirty="0" smtClean="0"/>
              <a:t> </a:t>
            </a:r>
            <a:r>
              <a:rPr lang="en" dirty="0" smtClean="0"/>
              <a:t>Facebook page</a:t>
            </a:r>
          </a:p>
          <a:p>
            <a:pPr marL="514350" lvl="0" indent="-285750" rtl="0">
              <a:spcBef>
                <a:spcPts val="0"/>
              </a:spcBef>
              <a:buFont typeface="Wingdings" panose="05000000000000000000" pitchFamily="2" charset="2"/>
              <a:buChar char="q"/>
            </a:pPr>
            <a:r>
              <a:rPr lang="en" dirty="0" smtClean="0"/>
              <a:t>@MyCarDoesWhat official Twitter stream</a:t>
            </a:r>
          </a:p>
          <a:p>
            <a:pPr marL="514350" lvl="0" indent="-285750" rtl="0">
              <a:spcBef>
                <a:spcPts val="0"/>
              </a:spcBef>
              <a:buFont typeface="Wingdings" panose="05000000000000000000" pitchFamily="2" charset="2"/>
              <a:buChar char="q"/>
            </a:pPr>
            <a:r>
              <a:rPr lang="en" i="1" dirty="0" smtClean="0"/>
              <a:t>MyCarDoesWhat </a:t>
            </a:r>
            <a:r>
              <a:rPr lang="en" dirty="0" smtClean="0"/>
              <a:t>YouTube Channel</a:t>
            </a:r>
            <a:endParaRPr lang="en" i="1" dirty="0"/>
          </a:p>
          <a:p>
            <a:pPr rtl="0">
              <a:spcBef>
                <a:spcPts val="0"/>
              </a:spcBef>
              <a:buNone/>
            </a:pP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sp>
        <p:nvSpPr>
          <p:cNvPr id="13" name="Shape 98"/>
          <p:cNvSpPr txBox="1">
            <a:spLocks/>
          </p:cNvSpPr>
          <p:nvPr/>
        </p:nvSpPr>
        <p:spPr>
          <a:xfrm>
            <a:off x="4071225" y="1586325"/>
            <a:ext cx="3349888" cy="31484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marL="228600">
              <a:buFont typeface="Titillium Web"/>
              <a:buNone/>
            </a:pPr>
            <a:r>
              <a:rPr lang="en-US" dirty="0" smtClean="0"/>
              <a:t>…using these industry-standard analysis tools</a:t>
            </a:r>
          </a:p>
          <a:p>
            <a:pPr marL="457200" indent="-228600"/>
            <a:endParaRPr lang="en-US" dirty="0" smtClean="0"/>
          </a:p>
          <a:p>
            <a:pPr marL="514350" indent="-285750">
              <a:buFont typeface="Wingdings" panose="05000000000000000000" pitchFamily="2" charset="2"/>
              <a:buChar char="q"/>
            </a:pPr>
            <a:r>
              <a:rPr lang="en-US" dirty="0" smtClean="0"/>
              <a:t>Facebook Insights and Ad Manager (Facebook-owned tools)</a:t>
            </a:r>
          </a:p>
          <a:p>
            <a:pPr marL="514350" indent="-285750">
              <a:buFont typeface="Wingdings" panose="05000000000000000000" pitchFamily="2" charset="2"/>
              <a:buChar char="q"/>
            </a:pPr>
            <a:r>
              <a:rPr lang="en-US" dirty="0" smtClean="0"/>
              <a:t>Twitter Analytics (Twitter-owned tool)</a:t>
            </a:r>
          </a:p>
          <a:p>
            <a:pPr marL="514350" indent="-285750">
              <a:buFont typeface="Wingdings" panose="05000000000000000000" pitchFamily="2" charset="2"/>
              <a:buChar char="q"/>
            </a:pPr>
            <a:r>
              <a:rPr lang="en-US" dirty="0" smtClean="0"/>
              <a:t>YouTube Analytics</a:t>
            </a:r>
          </a:p>
          <a:p>
            <a:pPr>
              <a:buFont typeface="Titillium Web"/>
              <a:buNone/>
            </a:pPr>
            <a:endParaRPr lang="en-US" dirty="0"/>
          </a:p>
        </p:txBody>
      </p:sp>
    </p:spTree>
    <p:extLst>
      <p:ext uri="{BB962C8B-B14F-4D97-AF65-F5344CB8AC3E}">
        <p14:creationId xmlns:p14="http://schemas.microsoft.com/office/powerpoint/2010/main" val="396404926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44425" y="800100"/>
            <a:ext cx="3226800" cy="479800"/>
          </a:xfrm>
          <a:prstGeom prst="rect">
            <a:avLst/>
          </a:prstGeom>
        </p:spPr>
        <p:txBody>
          <a:bodyPr lIns="91425" tIns="91425" rIns="91425" bIns="91425" anchor="t" anchorCtr="0">
            <a:noAutofit/>
          </a:bodyPr>
          <a:lstStyle/>
          <a:p>
            <a:pPr lvl="0" rtl="0">
              <a:spcBef>
                <a:spcPts val="0"/>
              </a:spcBef>
              <a:buNone/>
            </a:pPr>
            <a:r>
              <a:rPr lang="en" dirty="0" smtClean="0"/>
              <a:t>Facebook</a:t>
            </a:r>
            <a:endParaRPr lang="en" dirty="0">
              <a:solidFill>
                <a:srgbClr val="000000"/>
              </a:solidFill>
            </a:endParaRPr>
          </a:p>
        </p:txBody>
      </p:sp>
      <p:sp>
        <p:nvSpPr>
          <p:cNvPr id="133" name="Shape 133"/>
          <p:cNvSpPr txBox="1">
            <a:spLocks noGrp="1"/>
          </p:cNvSpPr>
          <p:nvPr>
            <p:ph type="body" idx="4294967295"/>
          </p:nvPr>
        </p:nvSpPr>
        <p:spPr>
          <a:xfrm>
            <a:off x="457200" y="1722625"/>
            <a:ext cx="2482800" cy="3203100"/>
          </a:xfrm>
          <a:prstGeom prst="rect">
            <a:avLst/>
          </a:prstGeom>
          <a:noFill/>
          <a:ln>
            <a:noFill/>
          </a:ln>
        </p:spPr>
        <p:txBody>
          <a:bodyPr lIns="91425" tIns="91425" rIns="91425" bIns="91425" anchor="t" anchorCtr="0">
            <a:noAutofit/>
          </a:bodyPr>
          <a:lstStyle/>
          <a:p>
            <a:pPr lvl="0">
              <a:spcBef>
                <a:spcPts val="0"/>
              </a:spcBef>
              <a:buNone/>
            </a:pPr>
            <a:r>
              <a:rPr lang="en-US" dirty="0" smtClean="0">
                <a:solidFill>
                  <a:srgbClr val="FFFFFF"/>
                </a:solidFill>
              </a:rPr>
              <a:t>Soft-launched in June, 2015.</a:t>
            </a:r>
          </a:p>
          <a:p>
            <a:pPr lvl="0">
              <a:spcBef>
                <a:spcPts val="0"/>
              </a:spcBef>
              <a:buNone/>
            </a:pPr>
            <a:endParaRPr lang="en-US" dirty="0">
              <a:solidFill>
                <a:srgbClr val="FFFFFF"/>
              </a:solidFill>
            </a:endParaRPr>
          </a:p>
          <a:p>
            <a:pPr lvl="0">
              <a:spcBef>
                <a:spcPts val="0"/>
              </a:spcBef>
              <a:buNone/>
            </a:pPr>
            <a:r>
              <a:rPr lang="en-US" dirty="0" smtClean="0">
                <a:solidFill>
                  <a:srgbClr val="FFFFFF"/>
                </a:solidFill>
              </a:rPr>
              <a:t>Paid Facebook advertising began July 18, 2015.</a:t>
            </a:r>
          </a:p>
        </p:txBody>
      </p:sp>
      <p:pic>
        <p:nvPicPr>
          <p:cNvPr id="3" name="Picture 2"/>
          <p:cNvPicPr>
            <a:picLocks noChangeAspect="1"/>
          </p:cNvPicPr>
          <p:nvPr/>
        </p:nvPicPr>
        <p:blipFill rotWithShape="1">
          <a:blip r:embed="rId3"/>
          <a:srcRect b="14883"/>
          <a:stretch/>
        </p:blipFill>
        <p:spPr>
          <a:xfrm>
            <a:off x="4539757" y="0"/>
            <a:ext cx="4546185" cy="5143500"/>
          </a:xfrm>
          <a:prstGeom prst="rect">
            <a:avLst/>
          </a:prstGeom>
        </p:spPr>
      </p:pic>
    </p:spTree>
    <p:extLst>
      <p:ext uri="{BB962C8B-B14F-4D97-AF65-F5344CB8AC3E}">
        <p14:creationId xmlns:p14="http://schemas.microsoft.com/office/powerpoint/2010/main" val="32537105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44425" y="800100"/>
            <a:ext cx="3226800" cy="479800"/>
          </a:xfrm>
          <a:prstGeom prst="rect">
            <a:avLst/>
          </a:prstGeom>
        </p:spPr>
        <p:txBody>
          <a:bodyPr lIns="91425" tIns="91425" rIns="91425" bIns="91425" anchor="t" anchorCtr="0">
            <a:noAutofit/>
          </a:bodyPr>
          <a:lstStyle/>
          <a:p>
            <a:pPr lvl="0" rtl="0">
              <a:spcBef>
                <a:spcPts val="0"/>
              </a:spcBef>
              <a:buNone/>
            </a:pPr>
            <a:r>
              <a:rPr lang="en" dirty="0" smtClean="0"/>
              <a:t>Twitter</a:t>
            </a:r>
            <a:endParaRPr lang="en" dirty="0">
              <a:solidFill>
                <a:srgbClr val="000000"/>
              </a:solidFill>
            </a:endParaRPr>
          </a:p>
        </p:txBody>
      </p:sp>
      <p:sp>
        <p:nvSpPr>
          <p:cNvPr id="133" name="Shape 133"/>
          <p:cNvSpPr txBox="1">
            <a:spLocks noGrp="1"/>
          </p:cNvSpPr>
          <p:nvPr>
            <p:ph type="body" idx="4294967295"/>
          </p:nvPr>
        </p:nvSpPr>
        <p:spPr>
          <a:xfrm>
            <a:off x="457200" y="1722625"/>
            <a:ext cx="2482800" cy="3203100"/>
          </a:xfrm>
          <a:prstGeom prst="rect">
            <a:avLst/>
          </a:prstGeom>
          <a:noFill/>
          <a:ln>
            <a:noFill/>
          </a:ln>
        </p:spPr>
        <p:txBody>
          <a:bodyPr lIns="91425" tIns="91425" rIns="91425" bIns="91425" anchor="t" anchorCtr="0">
            <a:noAutofit/>
          </a:bodyPr>
          <a:lstStyle/>
          <a:p>
            <a:pPr lvl="0">
              <a:spcBef>
                <a:spcPts val="0"/>
              </a:spcBef>
              <a:buNone/>
            </a:pPr>
            <a:r>
              <a:rPr lang="en-US" dirty="0" smtClean="0">
                <a:solidFill>
                  <a:srgbClr val="FFFFFF"/>
                </a:solidFill>
              </a:rPr>
              <a:t>Soft-launched in June, 2015.</a:t>
            </a:r>
          </a:p>
          <a:p>
            <a:pPr lvl="0">
              <a:spcBef>
                <a:spcPts val="0"/>
              </a:spcBef>
              <a:buNone/>
            </a:pPr>
            <a:endParaRPr lang="en-US" dirty="0">
              <a:solidFill>
                <a:srgbClr val="FFFFFF"/>
              </a:solidFill>
            </a:endParaRPr>
          </a:p>
          <a:p>
            <a:pPr lvl="0">
              <a:spcBef>
                <a:spcPts val="0"/>
              </a:spcBef>
              <a:buNone/>
            </a:pPr>
            <a:r>
              <a:rPr lang="en-US" dirty="0" smtClean="0">
                <a:solidFill>
                  <a:srgbClr val="FFFFFF"/>
                </a:solidFill>
              </a:rPr>
              <a:t>There is no paid Twitter advertisement.</a:t>
            </a:r>
          </a:p>
        </p:txBody>
      </p:sp>
      <p:pic>
        <p:nvPicPr>
          <p:cNvPr id="2" name="Picture 1"/>
          <p:cNvPicPr>
            <a:picLocks noChangeAspect="1"/>
          </p:cNvPicPr>
          <p:nvPr/>
        </p:nvPicPr>
        <p:blipFill>
          <a:blip r:embed="rId3"/>
          <a:stretch>
            <a:fillRect/>
          </a:stretch>
        </p:blipFill>
        <p:spPr>
          <a:xfrm>
            <a:off x="4572001" y="0"/>
            <a:ext cx="4533900" cy="5143500"/>
          </a:xfrm>
          <a:prstGeom prst="rect">
            <a:avLst/>
          </a:prstGeom>
        </p:spPr>
      </p:pic>
    </p:spTree>
    <p:extLst>
      <p:ext uri="{BB962C8B-B14F-4D97-AF65-F5344CB8AC3E}">
        <p14:creationId xmlns:p14="http://schemas.microsoft.com/office/powerpoint/2010/main" val="3741378698"/>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44425" y="800100"/>
            <a:ext cx="3226800" cy="479800"/>
          </a:xfrm>
          <a:prstGeom prst="rect">
            <a:avLst/>
          </a:prstGeom>
        </p:spPr>
        <p:txBody>
          <a:bodyPr lIns="91425" tIns="91425" rIns="91425" bIns="91425" anchor="t" anchorCtr="0">
            <a:noAutofit/>
          </a:bodyPr>
          <a:lstStyle/>
          <a:p>
            <a:pPr lvl="0" rtl="0">
              <a:spcBef>
                <a:spcPts val="0"/>
              </a:spcBef>
              <a:buNone/>
            </a:pPr>
            <a:r>
              <a:rPr lang="en" dirty="0" smtClean="0"/>
              <a:t>YouTube</a:t>
            </a:r>
            <a:endParaRPr lang="en" dirty="0">
              <a:solidFill>
                <a:srgbClr val="000000"/>
              </a:solidFill>
            </a:endParaRPr>
          </a:p>
        </p:txBody>
      </p:sp>
      <p:sp>
        <p:nvSpPr>
          <p:cNvPr id="133" name="Shape 133"/>
          <p:cNvSpPr txBox="1">
            <a:spLocks noGrp="1"/>
          </p:cNvSpPr>
          <p:nvPr>
            <p:ph type="body" idx="4294967295"/>
          </p:nvPr>
        </p:nvSpPr>
        <p:spPr>
          <a:xfrm>
            <a:off x="457200" y="1722625"/>
            <a:ext cx="3033486" cy="3203100"/>
          </a:xfrm>
          <a:prstGeom prst="rect">
            <a:avLst/>
          </a:prstGeom>
          <a:noFill/>
          <a:ln>
            <a:noFill/>
          </a:ln>
        </p:spPr>
        <p:txBody>
          <a:bodyPr lIns="91425" tIns="91425" rIns="91425" bIns="91425" anchor="t" anchorCtr="0">
            <a:noAutofit/>
          </a:bodyPr>
          <a:lstStyle/>
          <a:p>
            <a:pPr lvl="0">
              <a:spcBef>
                <a:spcPts val="0"/>
              </a:spcBef>
              <a:buNone/>
            </a:pPr>
            <a:r>
              <a:rPr lang="en-US" dirty="0" smtClean="0">
                <a:solidFill>
                  <a:srgbClr val="FFFFFF"/>
                </a:solidFill>
              </a:rPr>
              <a:t>Videos made public-facing in June 2015</a:t>
            </a:r>
          </a:p>
          <a:p>
            <a:pPr lvl="0">
              <a:spcBef>
                <a:spcPts val="0"/>
              </a:spcBef>
              <a:buNone/>
            </a:pPr>
            <a:endParaRPr lang="en-US" dirty="0">
              <a:solidFill>
                <a:srgbClr val="FFFFFF"/>
              </a:solidFill>
            </a:endParaRPr>
          </a:p>
          <a:p>
            <a:pPr lvl="0">
              <a:spcBef>
                <a:spcPts val="0"/>
              </a:spcBef>
              <a:buNone/>
            </a:pPr>
            <a:r>
              <a:rPr lang="en-US" dirty="0" smtClean="0">
                <a:solidFill>
                  <a:srgbClr val="FFFFFF"/>
                </a:solidFill>
              </a:rPr>
              <a:t>Paid YouTube advertisement is handled exclusively by </a:t>
            </a:r>
            <a:r>
              <a:rPr lang="en-US" dirty="0" err="1" smtClean="0">
                <a:solidFill>
                  <a:srgbClr val="FFFFFF"/>
                </a:solidFill>
              </a:rPr>
              <a:t>Qorvis</a:t>
            </a:r>
            <a:r>
              <a:rPr lang="en-US" dirty="0" smtClean="0">
                <a:solidFill>
                  <a:srgbClr val="FFFFFF"/>
                </a:solidFill>
              </a:rPr>
              <a:t> MSLGROUP for the PSA – no other content used yet for YouTube advertisements.</a:t>
            </a:r>
          </a:p>
        </p:txBody>
      </p:sp>
      <p:pic>
        <p:nvPicPr>
          <p:cNvPr id="5" name="Picture 4"/>
          <p:cNvPicPr>
            <a:picLocks noChangeAspect="1"/>
          </p:cNvPicPr>
          <p:nvPr/>
        </p:nvPicPr>
        <p:blipFill>
          <a:blip r:embed="rId3"/>
          <a:stretch>
            <a:fillRect/>
          </a:stretch>
        </p:blipFill>
        <p:spPr>
          <a:xfrm>
            <a:off x="4602479" y="0"/>
            <a:ext cx="4446481" cy="5142331"/>
          </a:xfrm>
          <a:prstGeom prst="rect">
            <a:avLst/>
          </a:prstGeom>
        </p:spPr>
      </p:pic>
    </p:spTree>
    <p:extLst>
      <p:ext uri="{BB962C8B-B14F-4D97-AF65-F5344CB8AC3E}">
        <p14:creationId xmlns:p14="http://schemas.microsoft.com/office/powerpoint/2010/main" val="2576678000"/>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4" y="422500"/>
            <a:ext cx="3971415" cy="857400"/>
          </a:xfrm>
          <a:prstGeom prst="rect">
            <a:avLst/>
          </a:prstGeom>
        </p:spPr>
        <p:txBody>
          <a:bodyPr lIns="91425" tIns="91425" rIns="91425" bIns="91425" anchor="t" anchorCtr="0">
            <a:noAutofit/>
          </a:bodyPr>
          <a:lstStyle/>
          <a:p>
            <a:r>
              <a:rPr lang="en" dirty="0" smtClean="0"/>
              <a:t>Analysis</a:t>
            </a:r>
            <a:r>
              <a:rPr lang="en" dirty="0"/>
              <a:t/>
            </a:r>
            <a:br>
              <a:rPr lang="en" dirty="0"/>
            </a:br>
            <a:r>
              <a:rPr lang="en" dirty="0" smtClean="0">
                <a:solidFill>
                  <a:srgbClr val="FF004E"/>
                </a:solidFill>
              </a:rPr>
              <a:t>techniques: post list</a:t>
            </a:r>
            <a:endParaRPr lang="en" dirty="0">
              <a:solidFill>
                <a:srgbClr val="FF004E"/>
              </a:solidFill>
            </a:endParaRPr>
          </a:p>
        </p:txBody>
      </p:sp>
      <p:sp>
        <p:nvSpPr>
          <p:cNvPr id="98" name="Shape 98"/>
          <p:cNvSpPr txBox="1">
            <a:spLocks noGrp="1"/>
          </p:cNvSpPr>
          <p:nvPr>
            <p:ph type="body" idx="1"/>
          </p:nvPr>
        </p:nvSpPr>
        <p:spPr>
          <a:xfrm>
            <a:off x="844425" y="1586325"/>
            <a:ext cx="5971499" cy="3148499"/>
          </a:xfrm>
          <a:prstGeom prst="rect">
            <a:avLst/>
          </a:prstGeom>
        </p:spPr>
        <p:txBody>
          <a:bodyPr lIns="91425" tIns="91425" rIns="91425" bIns="91425" anchor="t" anchorCtr="0">
            <a:noAutofit/>
          </a:bodyPr>
          <a:lstStyle/>
          <a:p>
            <a:pPr marL="228600">
              <a:buNone/>
            </a:pPr>
            <a:r>
              <a:rPr lang="en" dirty="0" smtClean="0">
                <a:solidFill>
                  <a:srgbClr val="7030A0"/>
                </a:solidFill>
              </a:rPr>
              <a:t>Facebook Insights allows users to examine which posts have influenced reach and engagment.</a:t>
            </a:r>
          </a:p>
          <a:p>
            <a:pPr marL="457200" lvl="0" indent="-228600" rtl="0">
              <a:spcBef>
                <a:spcPts val="0"/>
              </a:spcBef>
            </a:pPr>
            <a:endParaRPr lang="en" dirty="0"/>
          </a:p>
          <a:p>
            <a:pPr marL="457200" lvl="0" indent="-228600" rtl="0">
              <a:spcBef>
                <a:spcPts val="0"/>
              </a:spcBef>
            </a:pPr>
            <a:endParaRPr lang="en" i="1" dirty="0"/>
          </a:p>
          <a:p>
            <a:pPr rtl="0">
              <a:spcBef>
                <a:spcPts val="0"/>
              </a:spcBef>
              <a:buNone/>
            </a:pP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390" y="2366990"/>
            <a:ext cx="6352959" cy="2674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4097031"/>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4208482" cy="857400"/>
          </a:xfrm>
          <a:prstGeom prst="rect">
            <a:avLst/>
          </a:prstGeom>
        </p:spPr>
        <p:txBody>
          <a:bodyPr lIns="91425" tIns="91425" rIns="91425" bIns="91425" anchor="t" anchorCtr="0">
            <a:noAutofit/>
          </a:bodyPr>
          <a:lstStyle/>
          <a:p>
            <a:r>
              <a:rPr lang="en" dirty="0" smtClean="0"/>
              <a:t>Analysis</a:t>
            </a:r>
            <a:r>
              <a:rPr lang="en" dirty="0"/>
              <a:t/>
            </a:r>
            <a:br>
              <a:rPr lang="en" dirty="0"/>
            </a:br>
            <a:r>
              <a:rPr lang="en" dirty="0" smtClean="0">
                <a:solidFill>
                  <a:srgbClr val="FF004E"/>
                </a:solidFill>
              </a:rPr>
              <a:t>techniques: post details</a:t>
            </a:r>
            <a:endParaRPr lang="en" dirty="0">
              <a:solidFill>
                <a:srgbClr val="FF004E"/>
              </a:solidFill>
            </a:endParaRPr>
          </a:p>
        </p:txBody>
      </p:sp>
      <p:sp>
        <p:nvSpPr>
          <p:cNvPr id="98" name="Shape 98"/>
          <p:cNvSpPr txBox="1">
            <a:spLocks noGrp="1"/>
          </p:cNvSpPr>
          <p:nvPr>
            <p:ph type="body" idx="1"/>
          </p:nvPr>
        </p:nvSpPr>
        <p:spPr>
          <a:xfrm>
            <a:off x="844425" y="1586325"/>
            <a:ext cx="5971499" cy="3148499"/>
          </a:xfrm>
          <a:prstGeom prst="rect">
            <a:avLst/>
          </a:prstGeom>
        </p:spPr>
        <p:txBody>
          <a:bodyPr lIns="91425" tIns="91425" rIns="91425" bIns="91425" anchor="t" anchorCtr="0">
            <a:noAutofit/>
          </a:bodyPr>
          <a:lstStyle/>
          <a:p>
            <a:pPr marL="228600">
              <a:buNone/>
            </a:pPr>
            <a:r>
              <a:rPr lang="en" dirty="0" smtClean="0">
                <a:solidFill>
                  <a:srgbClr val="7030A0"/>
                </a:solidFill>
              </a:rPr>
              <a:t>Inside each post, users can examine various post factors that contributed to reach and engagment metrics</a:t>
            </a:r>
          </a:p>
          <a:p>
            <a:pPr marL="228600" lvl="0" rtl="0">
              <a:spcBef>
                <a:spcPts val="0"/>
              </a:spcBef>
              <a:buNone/>
            </a:pPr>
            <a:endParaRPr lang="en" i="1" dirty="0"/>
          </a:p>
          <a:p>
            <a:pPr rtl="0">
              <a:spcBef>
                <a:spcPts val="0"/>
              </a:spcBef>
              <a:buNone/>
            </a:pP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48" y="2491740"/>
            <a:ext cx="4797688" cy="2651760"/>
          </a:xfrm>
          <a:prstGeom prst="rect">
            <a:avLst/>
          </a:prstGeom>
        </p:spPr>
      </p:pic>
    </p:spTree>
    <p:extLst>
      <p:ext uri="{BB962C8B-B14F-4D97-AF65-F5344CB8AC3E}">
        <p14:creationId xmlns:p14="http://schemas.microsoft.com/office/powerpoint/2010/main" val="313552883"/>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5240116" cy="857400"/>
          </a:xfrm>
          <a:prstGeom prst="rect">
            <a:avLst/>
          </a:prstGeom>
        </p:spPr>
        <p:txBody>
          <a:bodyPr lIns="91425" tIns="91425" rIns="91425" bIns="91425" anchor="t" anchorCtr="0">
            <a:noAutofit/>
          </a:bodyPr>
          <a:lstStyle/>
          <a:p>
            <a:r>
              <a:rPr lang="en" dirty="0" smtClean="0"/>
              <a:t>Analysis</a:t>
            </a:r>
            <a:r>
              <a:rPr lang="en" dirty="0"/>
              <a:t/>
            </a:r>
            <a:br>
              <a:rPr lang="en" dirty="0"/>
            </a:br>
            <a:r>
              <a:rPr lang="en" dirty="0" smtClean="0">
                <a:solidFill>
                  <a:srgbClr val="FF004E"/>
                </a:solidFill>
              </a:rPr>
              <a:t>techniques: paid vs. non-paid</a:t>
            </a:r>
            <a:endParaRPr lang="en" dirty="0">
              <a:solidFill>
                <a:srgbClr val="FF004E"/>
              </a:solidFill>
            </a:endParaRPr>
          </a:p>
        </p:txBody>
      </p:sp>
      <p:sp>
        <p:nvSpPr>
          <p:cNvPr id="98" name="Shape 98"/>
          <p:cNvSpPr txBox="1">
            <a:spLocks noGrp="1"/>
          </p:cNvSpPr>
          <p:nvPr>
            <p:ph type="body" idx="1"/>
          </p:nvPr>
        </p:nvSpPr>
        <p:spPr>
          <a:xfrm>
            <a:off x="390663" y="4537624"/>
            <a:ext cx="8416453" cy="408724"/>
          </a:xfrm>
          <a:prstGeom prst="rect">
            <a:avLst/>
          </a:prstGeom>
        </p:spPr>
        <p:txBody>
          <a:bodyPr lIns="91425" tIns="91425" rIns="91425" bIns="91425" anchor="t" anchorCtr="0">
            <a:noAutofit/>
          </a:bodyPr>
          <a:lstStyle/>
          <a:p>
            <a:pPr marL="228600">
              <a:buNone/>
            </a:pPr>
            <a:r>
              <a:rPr lang="en" dirty="0" smtClean="0">
                <a:solidFill>
                  <a:srgbClr val="7030A0"/>
                </a:solidFill>
              </a:rPr>
              <a:t>Paid social media posts will be evaluated separately from non-paid by NSC</a:t>
            </a:r>
          </a:p>
          <a:p>
            <a:pPr marL="228600" lvl="0" rtl="0">
              <a:spcBef>
                <a:spcPts val="0"/>
              </a:spcBef>
              <a:buNone/>
            </a:pPr>
            <a:endParaRPr lang="en" i="1" dirty="0"/>
          </a:p>
          <a:p>
            <a:pPr rtl="0">
              <a:spcBef>
                <a:spcPts val="0"/>
              </a:spcBef>
              <a:buNone/>
            </a:pP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pic>
        <p:nvPicPr>
          <p:cNvPr id="2" name="Picture 1"/>
          <p:cNvPicPr>
            <a:picLocks noChangeAspect="1"/>
          </p:cNvPicPr>
          <p:nvPr/>
        </p:nvPicPr>
        <p:blipFill rotWithShape="1">
          <a:blip r:embed="rId3"/>
          <a:srcRect b="11621"/>
          <a:stretch/>
        </p:blipFill>
        <p:spPr>
          <a:xfrm>
            <a:off x="4230432" y="1778441"/>
            <a:ext cx="4222553" cy="2560156"/>
          </a:xfrm>
          <a:prstGeom prst="rect">
            <a:avLst/>
          </a:prstGeom>
        </p:spPr>
      </p:pic>
      <p:sp>
        <p:nvSpPr>
          <p:cNvPr id="4" name="Rectangle 3"/>
          <p:cNvSpPr/>
          <p:nvPr/>
        </p:nvSpPr>
        <p:spPr>
          <a:xfrm>
            <a:off x="632324" y="1680315"/>
            <a:ext cx="3169656" cy="1631216"/>
          </a:xfrm>
          <a:prstGeom prst="rect">
            <a:avLst/>
          </a:prstGeom>
        </p:spPr>
        <p:txBody>
          <a:bodyPr wrap="square">
            <a:spAutoFit/>
          </a:bodyPr>
          <a:lstStyle/>
          <a:p>
            <a:r>
              <a:rPr lang="en" sz="1600" dirty="0" smtClean="0">
                <a:solidFill>
                  <a:srgbClr val="FF004E"/>
                </a:solidFill>
              </a:rPr>
              <a:t>Paid social media advertising</a:t>
            </a:r>
          </a:p>
          <a:p>
            <a:pPr marL="285750" indent="-285750">
              <a:buFont typeface="Arial" panose="020B0604020202020204" pitchFamily="34" charset="0"/>
              <a:buChar char="•"/>
            </a:pPr>
            <a:r>
              <a:rPr lang="en" dirty="0" smtClean="0">
                <a:solidFill>
                  <a:schemeClr val="tx1"/>
                </a:solidFill>
              </a:rPr>
              <a:t>Handled in Facebook Ad Manager, which includes more specific benchmarking tools</a:t>
            </a:r>
          </a:p>
          <a:p>
            <a:pPr marL="285750" indent="-285750">
              <a:buFont typeface="Arial" panose="020B0604020202020204" pitchFamily="34" charset="0"/>
              <a:buChar char="•"/>
            </a:pPr>
            <a:r>
              <a:rPr lang="en" dirty="0" smtClean="0">
                <a:solidFill>
                  <a:schemeClr val="tx1"/>
                </a:solidFill>
              </a:rPr>
              <a:t>Excellent for evaluating impressions and conversions (i.e., website click-throughs)</a:t>
            </a:r>
          </a:p>
        </p:txBody>
      </p:sp>
      <p:sp>
        <p:nvSpPr>
          <p:cNvPr id="13" name="Rectangle 12"/>
          <p:cNvSpPr/>
          <p:nvPr/>
        </p:nvSpPr>
        <p:spPr>
          <a:xfrm>
            <a:off x="726428" y="3371871"/>
            <a:ext cx="3289778" cy="1231106"/>
          </a:xfrm>
          <a:prstGeom prst="rect">
            <a:avLst/>
          </a:prstGeom>
        </p:spPr>
        <p:txBody>
          <a:bodyPr wrap="square">
            <a:spAutoFit/>
          </a:bodyPr>
          <a:lstStyle/>
          <a:p>
            <a:r>
              <a:rPr lang="en" dirty="0">
                <a:solidFill>
                  <a:schemeClr val="tx1"/>
                </a:solidFill>
              </a:rPr>
              <a:t>Results can be </a:t>
            </a:r>
            <a:r>
              <a:rPr lang="en" dirty="0" smtClean="0">
                <a:solidFill>
                  <a:schemeClr val="tx1"/>
                </a:solidFill>
              </a:rPr>
              <a:t>best attributed to:</a:t>
            </a:r>
            <a:endParaRPr lang="en" dirty="0">
              <a:solidFill>
                <a:schemeClr val="tx1"/>
              </a:solidFill>
            </a:endParaRPr>
          </a:p>
          <a:p>
            <a:pPr marL="285750" lvl="2" indent="-285750">
              <a:buFont typeface="Wingdings" panose="05000000000000000000" pitchFamily="2" charset="2"/>
              <a:buChar char="q"/>
            </a:pPr>
            <a:r>
              <a:rPr lang="en" sz="1200" dirty="0">
                <a:solidFill>
                  <a:schemeClr val="tx1"/>
                </a:solidFill>
              </a:rPr>
              <a:t>Content of posts</a:t>
            </a:r>
          </a:p>
          <a:p>
            <a:pPr marL="285750" lvl="2" indent="-285750">
              <a:buFont typeface="Wingdings" panose="05000000000000000000" pitchFamily="2" charset="2"/>
              <a:buChar char="q"/>
            </a:pPr>
            <a:r>
              <a:rPr lang="en" sz="1200" dirty="0">
                <a:solidFill>
                  <a:schemeClr val="tx1"/>
                </a:solidFill>
              </a:rPr>
              <a:t>Pricing </a:t>
            </a:r>
            <a:r>
              <a:rPr lang="en" sz="1200" dirty="0" smtClean="0">
                <a:solidFill>
                  <a:schemeClr val="tx1"/>
                </a:solidFill>
              </a:rPr>
              <a:t>structure and posting </a:t>
            </a:r>
            <a:r>
              <a:rPr lang="en" sz="1200" dirty="0">
                <a:solidFill>
                  <a:schemeClr val="tx1"/>
                </a:solidFill>
              </a:rPr>
              <a:t>strategies</a:t>
            </a:r>
          </a:p>
          <a:p>
            <a:pPr marL="285750" lvl="2" indent="-285750">
              <a:buFont typeface="Wingdings" panose="05000000000000000000" pitchFamily="2" charset="2"/>
              <a:buChar char="q"/>
            </a:pPr>
            <a:r>
              <a:rPr lang="en" sz="1200" dirty="0" smtClean="0">
                <a:solidFill>
                  <a:schemeClr val="tx1"/>
                </a:solidFill>
              </a:rPr>
              <a:t>Audience </a:t>
            </a:r>
            <a:r>
              <a:rPr lang="en" sz="1200" dirty="0">
                <a:solidFill>
                  <a:schemeClr val="tx1"/>
                </a:solidFill>
              </a:rPr>
              <a:t>segmenations and </a:t>
            </a:r>
            <a:r>
              <a:rPr lang="en" sz="1200" dirty="0" smtClean="0">
                <a:solidFill>
                  <a:schemeClr val="tx1"/>
                </a:solidFill>
              </a:rPr>
              <a:t>targeting</a:t>
            </a:r>
          </a:p>
          <a:p>
            <a:pPr marL="285750" lvl="2" indent="-285750">
              <a:buFont typeface="Wingdings" panose="05000000000000000000" pitchFamily="2" charset="2"/>
              <a:buChar char="v"/>
            </a:pPr>
            <a:r>
              <a:rPr lang="en" sz="1200" dirty="0" smtClean="0">
                <a:solidFill>
                  <a:schemeClr val="tx1"/>
                </a:solidFill>
              </a:rPr>
              <a:t>Less so look and feel – formatting restrictions placed by Facebook</a:t>
            </a:r>
          </a:p>
        </p:txBody>
      </p:sp>
    </p:spTree>
    <p:extLst>
      <p:ext uri="{BB962C8B-B14F-4D97-AF65-F5344CB8AC3E}">
        <p14:creationId xmlns:p14="http://schemas.microsoft.com/office/powerpoint/2010/main" val="1362208179"/>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5240116" cy="857400"/>
          </a:xfrm>
          <a:prstGeom prst="rect">
            <a:avLst/>
          </a:prstGeom>
        </p:spPr>
        <p:txBody>
          <a:bodyPr lIns="91425" tIns="91425" rIns="91425" bIns="91425" anchor="t" anchorCtr="0">
            <a:noAutofit/>
          </a:bodyPr>
          <a:lstStyle/>
          <a:p>
            <a:r>
              <a:rPr lang="en" dirty="0" smtClean="0"/>
              <a:t>Analysis</a:t>
            </a:r>
            <a:r>
              <a:rPr lang="en" dirty="0"/>
              <a:t/>
            </a:r>
            <a:br>
              <a:rPr lang="en" dirty="0"/>
            </a:br>
            <a:r>
              <a:rPr lang="en" dirty="0" smtClean="0">
                <a:solidFill>
                  <a:srgbClr val="FF004E"/>
                </a:solidFill>
              </a:rPr>
              <a:t>techniques: paid vs. non-paid</a:t>
            </a:r>
            <a:endParaRPr lang="en" dirty="0">
              <a:solidFill>
                <a:srgbClr val="FF004E"/>
              </a:solidFill>
            </a:endParaRPr>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sp>
        <p:nvSpPr>
          <p:cNvPr id="4" name="Rectangle 3"/>
          <p:cNvSpPr/>
          <p:nvPr/>
        </p:nvSpPr>
        <p:spPr>
          <a:xfrm>
            <a:off x="632324" y="1680315"/>
            <a:ext cx="3169656" cy="1631216"/>
          </a:xfrm>
          <a:prstGeom prst="rect">
            <a:avLst/>
          </a:prstGeom>
        </p:spPr>
        <p:txBody>
          <a:bodyPr wrap="square">
            <a:spAutoFit/>
          </a:bodyPr>
          <a:lstStyle/>
          <a:p>
            <a:r>
              <a:rPr lang="en" sz="1600" dirty="0" smtClean="0">
                <a:solidFill>
                  <a:srgbClr val="FF004E"/>
                </a:solidFill>
              </a:rPr>
              <a:t>Non-paid social media posting</a:t>
            </a:r>
          </a:p>
          <a:p>
            <a:pPr marL="285750" indent="-285750">
              <a:buFont typeface="Arial" panose="020B0604020202020204" pitchFamily="34" charset="0"/>
              <a:buChar char="•"/>
            </a:pPr>
            <a:r>
              <a:rPr lang="en" dirty="0" smtClean="0">
                <a:solidFill>
                  <a:schemeClr val="tx1"/>
                </a:solidFill>
              </a:rPr>
              <a:t>Handled in Facebook Insights, which excels at basic metrics and real-time troubleshooting</a:t>
            </a:r>
          </a:p>
          <a:p>
            <a:pPr marL="285750" indent="-285750">
              <a:buFont typeface="Arial" panose="020B0604020202020204" pitchFamily="34" charset="0"/>
              <a:buChar char="•"/>
            </a:pPr>
            <a:r>
              <a:rPr lang="en" dirty="0" smtClean="0">
                <a:solidFill>
                  <a:schemeClr val="tx1"/>
                </a:solidFill>
              </a:rPr>
              <a:t>Excellent for evaluating post reach, engagement and real-time audience interactions</a:t>
            </a:r>
          </a:p>
        </p:txBody>
      </p:sp>
      <p:sp>
        <p:nvSpPr>
          <p:cNvPr id="13" name="Rectangle 12"/>
          <p:cNvSpPr/>
          <p:nvPr/>
        </p:nvSpPr>
        <p:spPr>
          <a:xfrm>
            <a:off x="726428" y="3371871"/>
            <a:ext cx="3289778" cy="1231106"/>
          </a:xfrm>
          <a:prstGeom prst="rect">
            <a:avLst/>
          </a:prstGeom>
        </p:spPr>
        <p:txBody>
          <a:bodyPr wrap="square">
            <a:spAutoFit/>
          </a:bodyPr>
          <a:lstStyle/>
          <a:p>
            <a:r>
              <a:rPr lang="en" dirty="0">
                <a:solidFill>
                  <a:schemeClr val="tx1"/>
                </a:solidFill>
              </a:rPr>
              <a:t>Results can be </a:t>
            </a:r>
            <a:r>
              <a:rPr lang="en" dirty="0" smtClean="0">
                <a:solidFill>
                  <a:schemeClr val="tx1"/>
                </a:solidFill>
              </a:rPr>
              <a:t>best attributed to:</a:t>
            </a:r>
            <a:endParaRPr lang="en" dirty="0">
              <a:solidFill>
                <a:schemeClr val="tx1"/>
              </a:solidFill>
            </a:endParaRPr>
          </a:p>
          <a:p>
            <a:pPr marL="285750" lvl="2" indent="-285750">
              <a:buFont typeface="Wingdings" panose="05000000000000000000" pitchFamily="2" charset="2"/>
              <a:buChar char="q"/>
            </a:pPr>
            <a:r>
              <a:rPr lang="en" sz="1200" dirty="0">
                <a:solidFill>
                  <a:schemeClr val="tx1"/>
                </a:solidFill>
              </a:rPr>
              <a:t>Content of posts</a:t>
            </a:r>
          </a:p>
          <a:p>
            <a:pPr marL="285750" lvl="2" indent="-285750">
              <a:buFont typeface="Wingdings" panose="05000000000000000000" pitchFamily="2" charset="2"/>
              <a:buChar char="q"/>
            </a:pPr>
            <a:r>
              <a:rPr lang="en" sz="1200" dirty="0" smtClean="0">
                <a:solidFill>
                  <a:schemeClr val="tx1"/>
                </a:solidFill>
              </a:rPr>
              <a:t>“Extra” post content – links, audiovisuals, static images</a:t>
            </a:r>
          </a:p>
          <a:p>
            <a:pPr marL="285750" lvl="2" indent="-285750">
              <a:buFont typeface="Wingdings" panose="05000000000000000000" pitchFamily="2" charset="2"/>
              <a:buChar char="q"/>
            </a:pPr>
            <a:r>
              <a:rPr lang="en" sz="1200" dirty="0" smtClean="0">
                <a:solidFill>
                  <a:schemeClr val="tx1"/>
                </a:solidFill>
              </a:rPr>
              <a:t>Decisions on post look, feel, formatting and deployment</a:t>
            </a:r>
            <a:endParaRPr lang="en-US" sz="1200" dirty="0">
              <a:solidFill>
                <a:schemeClr val="tx1"/>
              </a:solidFill>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519" r="6069" b="-519"/>
          <a:stretch/>
        </p:blipFill>
        <p:spPr>
          <a:xfrm>
            <a:off x="4169791" y="1778441"/>
            <a:ext cx="4222553" cy="2560156"/>
          </a:xfrm>
          <a:prstGeom prst="rect">
            <a:avLst/>
          </a:prstGeom>
        </p:spPr>
      </p:pic>
      <p:sp>
        <p:nvSpPr>
          <p:cNvPr id="17" name="Shape 98"/>
          <p:cNvSpPr txBox="1">
            <a:spLocks/>
          </p:cNvSpPr>
          <p:nvPr/>
        </p:nvSpPr>
        <p:spPr>
          <a:xfrm>
            <a:off x="390663" y="4537624"/>
            <a:ext cx="8416453" cy="40872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marL="228600">
              <a:buFont typeface="Titillium Web"/>
              <a:buNone/>
            </a:pPr>
            <a:r>
              <a:rPr lang="en-US" dirty="0" smtClean="0">
                <a:solidFill>
                  <a:srgbClr val="7030A0"/>
                </a:solidFill>
              </a:rPr>
              <a:t>This framework will be based on non-paid social media activity</a:t>
            </a:r>
          </a:p>
          <a:p>
            <a:pPr marL="228600">
              <a:buFont typeface="Titillium Web"/>
              <a:buNone/>
            </a:pPr>
            <a:endParaRPr lang="en-US" i="1" dirty="0" smtClean="0"/>
          </a:p>
          <a:p>
            <a:pPr>
              <a:buFont typeface="Titillium Web"/>
              <a:buNone/>
            </a:pPr>
            <a:endParaRPr lang="en-US" dirty="0"/>
          </a:p>
        </p:txBody>
      </p:sp>
    </p:spTree>
    <p:extLst>
      <p:ext uri="{BB962C8B-B14F-4D97-AF65-F5344CB8AC3E}">
        <p14:creationId xmlns:p14="http://schemas.microsoft.com/office/powerpoint/2010/main" val="1142057629"/>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4208482" cy="857400"/>
          </a:xfrm>
          <a:prstGeom prst="rect">
            <a:avLst/>
          </a:prstGeom>
        </p:spPr>
        <p:txBody>
          <a:bodyPr lIns="91425" tIns="91425" rIns="91425" bIns="91425" anchor="t" anchorCtr="0">
            <a:noAutofit/>
          </a:bodyPr>
          <a:lstStyle/>
          <a:p>
            <a:r>
              <a:rPr lang="en" dirty="0" smtClean="0"/>
              <a:t>Analysis</a:t>
            </a:r>
            <a:r>
              <a:rPr lang="en" dirty="0"/>
              <a:t/>
            </a:r>
            <a:br>
              <a:rPr lang="en" dirty="0"/>
            </a:br>
            <a:r>
              <a:rPr lang="en" dirty="0" smtClean="0">
                <a:solidFill>
                  <a:srgbClr val="FF004E"/>
                </a:solidFill>
              </a:rPr>
              <a:t>techniques: Excel</a:t>
            </a:r>
            <a:endParaRPr lang="en" dirty="0">
              <a:solidFill>
                <a:srgbClr val="FF004E"/>
              </a:solidFill>
            </a:endParaRPr>
          </a:p>
        </p:txBody>
      </p:sp>
      <p:sp>
        <p:nvSpPr>
          <p:cNvPr id="98" name="Shape 98"/>
          <p:cNvSpPr txBox="1">
            <a:spLocks noGrp="1"/>
          </p:cNvSpPr>
          <p:nvPr>
            <p:ph type="body" idx="1"/>
          </p:nvPr>
        </p:nvSpPr>
        <p:spPr>
          <a:xfrm>
            <a:off x="679421" y="1586325"/>
            <a:ext cx="6742924" cy="3148499"/>
          </a:xfrm>
          <a:prstGeom prst="rect">
            <a:avLst/>
          </a:prstGeom>
        </p:spPr>
        <p:txBody>
          <a:bodyPr lIns="91425" tIns="91425" rIns="91425" bIns="91425" anchor="t" anchorCtr="0">
            <a:noAutofit/>
          </a:bodyPr>
          <a:lstStyle/>
          <a:p>
            <a:pPr marL="514350" indent="-285750"/>
            <a:r>
              <a:rPr lang="en" dirty="0" smtClean="0">
                <a:solidFill>
                  <a:srgbClr val="7030A0"/>
                </a:solidFill>
              </a:rPr>
              <a:t>Data 4 months of posts (8/18/2015 -12/22/2015) were documented in excel and qualitatively analyzed.</a:t>
            </a:r>
          </a:p>
          <a:p>
            <a:pPr marL="514350" indent="-285750"/>
            <a:endParaRPr lang="en" dirty="0">
              <a:solidFill>
                <a:srgbClr val="7030A0"/>
              </a:solidFill>
            </a:endParaRPr>
          </a:p>
          <a:p>
            <a:pPr marL="514350" indent="-285750"/>
            <a:r>
              <a:rPr lang="en" dirty="0" smtClean="0">
                <a:solidFill>
                  <a:srgbClr val="7030A0"/>
                </a:solidFill>
              </a:rPr>
              <a:t>Data extracted 1/7/2015</a:t>
            </a:r>
          </a:p>
          <a:p>
            <a:pPr marL="514350" indent="-285750"/>
            <a:endParaRPr lang="en" dirty="0" smtClean="0">
              <a:solidFill>
                <a:srgbClr val="7030A0"/>
              </a:solidFill>
            </a:endParaRPr>
          </a:p>
          <a:p>
            <a:pPr marL="514350" indent="-285750"/>
            <a:r>
              <a:rPr lang="en" dirty="0" smtClean="0">
                <a:solidFill>
                  <a:srgbClr val="7030A0"/>
                </a:solidFill>
              </a:rPr>
              <a:t>Averages computed across categories and compared</a:t>
            </a:r>
          </a:p>
          <a:p>
            <a:pPr marL="228600">
              <a:buNone/>
            </a:pPr>
            <a:endParaRPr lang="en" dirty="0" smtClean="0">
              <a:solidFill>
                <a:srgbClr val="7030A0"/>
              </a:solidFill>
            </a:endParaRPr>
          </a:p>
          <a:p>
            <a:pPr marL="514350" indent="-285750"/>
            <a:r>
              <a:rPr lang="en" dirty="0" smtClean="0">
                <a:solidFill>
                  <a:srgbClr val="7030A0"/>
                </a:solidFill>
              </a:rPr>
              <a:t>Regression analyses and t-tests when possible</a:t>
            </a:r>
          </a:p>
          <a:p>
            <a:pPr marL="514350" indent="-285750"/>
            <a:endParaRPr lang="en-US" dirty="0" smtClean="0">
              <a:solidFill>
                <a:srgbClr val="7030A0"/>
              </a:solidFill>
            </a:endParaRPr>
          </a:p>
          <a:p>
            <a:pPr marL="514350" indent="-285750"/>
            <a:r>
              <a:rPr lang="en-US" dirty="0" smtClean="0">
                <a:solidFill>
                  <a:srgbClr val="7030A0"/>
                </a:solidFill>
              </a:rPr>
              <a:t>N</a:t>
            </a:r>
            <a:r>
              <a:rPr lang="en" dirty="0" smtClean="0">
                <a:solidFill>
                  <a:srgbClr val="7030A0"/>
                </a:solidFill>
              </a:rPr>
              <a:t>=145</a:t>
            </a:r>
          </a:p>
          <a:p>
            <a:pPr marL="228600">
              <a:buNone/>
            </a:pPr>
            <a:endParaRPr lang="en" dirty="0">
              <a:solidFill>
                <a:srgbClr val="7030A0"/>
              </a:solidFill>
            </a:endParaRPr>
          </a:p>
          <a:p>
            <a:pPr marL="228600">
              <a:buNone/>
            </a:pPr>
            <a:endParaRPr lang="en" dirty="0" smtClean="0">
              <a:solidFill>
                <a:srgbClr val="7030A0"/>
              </a:solidFill>
            </a:endParaRPr>
          </a:p>
          <a:p>
            <a:pPr marL="228600" lvl="0" rtl="0">
              <a:spcBef>
                <a:spcPts val="0"/>
              </a:spcBef>
              <a:buNone/>
            </a:pPr>
            <a:endParaRPr lang="en" i="1" dirty="0"/>
          </a:p>
          <a:p>
            <a:pPr rtl="0">
              <a:spcBef>
                <a:spcPts val="0"/>
              </a:spcBef>
              <a:buNone/>
            </a:pP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extLst>
      <p:ext uri="{BB962C8B-B14F-4D97-AF65-F5344CB8AC3E}">
        <p14:creationId xmlns:p14="http://schemas.microsoft.com/office/powerpoint/2010/main" val="1201546828"/>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Shape 80"/>
          <p:cNvSpPr txBox="1">
            <a:spLocks noGrp="1"/>
          </p:cNvSpPr>
          <p:nvPr>
            <p:ph type="subTitle" idx="4294967295"/>
          </p:nvPr>
        </p:nvSpPr>
        <p:spPr>
          <a:xfrm>
            <a:off x="198620" y="2711345"/>
            <a:ext cx="8746760" cy="1544354"/>
          </a:xfrm>
          <a:prstGeom prst="rect">
            <a:avLst/>
          </a:prstGeom>
          <a:noFill/>
          <a:ln>
            <a:noFill/>
          </a:ln>
        </p:spPr>
        <p:txBody>
          <a:bodyPr lIns="91425" tIns="91425" rIns="91425" bIns="91425" anchor="t" anchorCtr="0">
            <a:noAutofit/>
          </a:bodyPr>
          <a:lstStyle/>
          <a:p>
            <a:pPr marL="457200" indent="-457200" algn="ctr">
              <a:spcBef>
                <a:spcPts val="0"/>
              </a:spcBef>
              <a:buFont typeface="Titillium Web"/>
              <a:buAutoNum type="arabicPeriod"/>
            </a:pPr>
            <a:r>
              <a:rPr lang="en" sz="2400" dirty="0">
                <a:solidFill>
                  <a:srgbClr val="000000"/>
                </a:solidFill>
              </a:rPr>
              <a:t>Develop a framework that can be used to evaluate </a:t>
            </a:r>
            <a:r>
              <a:rPr lang="en" sz="2400" dirty="0" smtClean="0">
                <a:solidFill>
                  <a:srgbClr val="000000"/>
                </a:solidFill>
              </a:rPr>
              <a:t>the </a:t>
            </a:r>
            <a:r>
              <a:rPr lang="en" sz="2400" dirty="0">
                <a:solidFill>
                  <a:srgbClr val="000000"/>
                </a:solidFill>
              </a:rPr>
              <a:t>social media efforts of the </a:t>
            </a:r>
            <a:r>
              <a:rPr lang="en" sz="2400" i="1" dirty="0">
                <a:solidFill>
                  <a:srgbClr val="000000"/>
                </a:solidFill>
              </a:rPr>
              <a:t>MyCarDoesWhat </a:t>
            </a:r>
            <a:r>
              <a:rPr lang="en" sz="2400" dirty="0" smtClean="0">
                <a:solidFill>
                  <a:srgbClr val="000000"/>
                </a:solidFill>
              </a:rPr>
              <a:t>campaign.</a:t>
            </a:r>
            <a:br>
              <a:rPr lang="en" sz="2400" dirty="0" smtClean="0">
                <a:solidFill>
                  <a:srgbClr val="000000"/>
                </a:solidFill>
              </a:rPr>
            </a:br>
            <a:endParaRPr lang="en" sz="2400" dirty="0" smtClean="0">
              <a:solidFill>
                <a:srgbClr val="000000"/>
              </a:solidFill>
            </a:endParaRPr>
          </a:p>
          <a:p>
            <a:pPr marL="457200" indent="-457200" algn="ctr">
              <a:spcBef>
                <a:spcPts val="0"/>
              </a:spcBef>
              <a:buFont typeface="Titillium Web"/>
              <a:buAutoNum type="arabicPeriod"/>
            </a:pPr>
            <a:r>
              <a:rPr lang="en" sz="2400" dirty="0" smtClean="0">
                <a:solidFill>
                  <a:srgbClr val="000000"/>
                </a:solidFill>
              </a:rPr>
              <a:t>Begin to use this framework to help social media practioners on the </a:t>
            </a:r>
            <a:r>
              <a:rPr lang="en" sz="2400" i="1" dirty="0" smtClean="0">
                <a:solidFill>
                  <a:srgbClr val="000000"/>
                </a:solidFill>
              </a:rPr>
              <a:t>MyCarDoesWhat </a:t>
            </a:r>
            <a:r>
              <a:rPr lang="en" sz="2400" dirty="0" smtClean="0">
                <a:solidFill>
                  <a:srgbClr val="000000"/>
                </a:solidFill>
              </a:rPr>
              <a:t>project gain new insights into their work.</a:t>
            </a:r>
          </a:p>
        </p:txBody>
      </p:sp>
      <p:sp>
        <p:nvSpPr>
          <p:cNvPr id="12" name="Shape 249"/>
          <p:cNvSpPr txBox="1">
            <a:spLocks/>
          </p:cNvSpPr>
          <p:nvPr/>
        </p:nvSpPr>
        <p:spPr>
          <a:xfrm>
            <a:off x="0" y="1357900"/>
            <a:ext cx="9144000" cy="1159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SzPct val="100000"/>
              <a:buFont typeface="Titillium Web"/>
              <a:buNone/>
              <a:defRPr sz="2600" b="1" i="0" u="none" strike="noStrike" cap="none" baseline="0">
                <a:solidFill>
                  <a:srgbClr val="000000"/>
                </a:solidFill>
                <a:latin typeface="Titillium Web"/>
                <a:ea typeface="Titillium Web"/>
                <a:cs typeface="Titillium Web"/>
                <a:sym typeface="Titillium Web"/>
                <a:rtl val="0"/>
              </a:defRPr>
            </a:lvl1pPr>
            <a:lvl2pPr>
              <a:spcBef>
                <a:spcPts val="0"/>
              </a:spcBef>
              <a:buSzPct val="100000"/>
              <a:buFont typeface="Titillium Web"/>
              <a:buNone/>
              <a:defRPr sz="2600" b="1">
                <a:latin typeface="Titillium Web"/>
                <a:ea typeface="Titillium Web"/>
                <a:cs typeface="Titillium Web"/>
                <a:sym typeface="Titillium Web"/>
              </a:defRPr>
            </a:lvl2pPr>
            <a:lvl3pPr>
              <a:spcBef>
                <a:spcPts val="0"/>
              </a:spcBef>
              <a:buSzPct val="100000"/>
              <a:buFont typeface="Titillium Web"/>
              <a:buNone/>
              <a:defRPr sz="2600" b="1">
                <a:latin typeface="Titillium Web"/>
                <a:ea typeface="Titillium Web"/>
                <a:cs typeface="Titillium Web"/>
                <a:sym typeface="Titillium Web"/>
              </a:defRPr>
            </a:lvl3pPr>
            <a:lvl4pPr>
              <a:spcBef>
                <a:spcPts val="0"/>
              </a:spcBef>
              <a:buSzPct val="100000"/>
              <a:buFont typeface="Titillium Web"/>
              <a:buNone/>
              <a:defRPr sz="2600" b="1">
                <a:latin typeface="Titillium Web"/>
                <a:ea typeface="Titillium Web"/>
                <a:cs typeface="Titillium Web"/>
                <a:sym typeface="Titillium Web"/>
              </a:defRPr>
            </a:lvl4pPr>
            <a:lvl5pPr>
              <a:spcBef>
                <a:spcPts val="0"/>
              </a:spcBef>
              <a:buSzPct val="100000"/>
              <a:buFont typeface="Titillium Web"/>
              <a:buNone/>
              <a:defRPr sz="2600" b="1">
                <a:latin typeface="Titillium Web"/>
                <a:ea typeface="Titillium Web"/>
                <a:cs typeface="Titillium Web"/>
                <a:sym typeface="Titillium Web"/>
              </a:defRPr>
            </a:lvl5pPr>
            <a:lvl6pPr>
              <a:spcBef>
                <a:spcPts val="0"/>
              </a:spcBef>
              <a:buSzPct val="100000"/>
              <a:buFont typeface="Titillium Web"/>
              <a:buNone/>
              <a:defRPr sz="2600" b="1">
                <a:latin typeface="Titillium Web"/>
                <a:ea typeface="Titillium Web"/>
                <a:cs typeface="Titillium Web"/>
                <a:sym typeface="Titillium Web"/>
              </a:defRPr>
            </a:lvl6pPr>
            <a:lvl7pPr>
              <a:spcBef>
                <a:spcPts val="0"/>
              </a:spcBef>
              <a:buSzPct val="100000"/>
              <a:buFont typeface="Titillium Web"/>
              <a:buNone/>
              <a:defRPr sz="2600" b="1">
                <a:latin typeface="Titillium Web"/>
                <a:ea typeface="Titillium Web"/>
                <a:cs typeface="Titillium Web"/>
                <a:sym typeface="Titillium Web"/>
              </a:defRPr>
            </a:lvl7pPr>
            <a:lvl8pPr>
              <a:spcBef>
                <a:spcPts val="0"/>
              </a:spcBef>
              <a:buSzPct val="100000"/>
              <a:buFont typeface="Titillium Web"/>
              <a:buNone/>
              <a:defRPr sz="2600" b="1">
                <a:latin typeface="Titillium Web"/>
                <a:ea typeface="Titillium Web"/>
                <a:cs typeface="Titillium Web"/>
                <a:sym typeface="Titillium Web"/>
              </a:defRPr>
            </a:lvl8pPr>
            <a:lvl9pPr>
              <a:spcBef>
                <a:spcPts val="0"/>
              </a:spcBef>
              <a:buSzPct val="100000"/>
              <a:buFont typeface="Titillium Web"/>
              <a:buNone/>
              <a:defRPr sz="2600" b="1">
                <a:latin typeface="Titillium Web"/>
                <a:ea typeface="Titillium Web"/>
                <a:cs typeface="Titillium Web"/>
                <a:sym typeface="Titillium Web"/>
              </a:defRPr>
            </a:lvl9pPr>
          </a:lstStyle>
          <a:p>
            <a:pPr algn="ctr"/>
            <a:r>
              <a:rPr lang="en" sz="9600" dirty="0" smtClean="0">
                <a:solidFill>
                  <a:srgbClr val="FFFFFF"/>
                </a:solidFill>
              </a:rPr>
              <a:t>GOALS</a:t>
            </a:r>
            <a:endParaRPr lang="en" sz="9600" dirty="0">
              <a:solidFill>
                <a:srgbClr val="FFFFFF"/>
              </a:solidFil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4208482" cy="857400"/>
          </a:xfrm>
          <a:prstGeom prst="rect">
            <a:avLst/>
          </a:prstGeom>
        </p:spPr>
        <p:txBody>
          <a:bodyPr lIns="91425" tIns="91425" rIns="91425" bIns="91425" anchor="t" anchorCtr="0">
            <a:noAutofit/>
          </a:bodyPr>
          <a:lstStyle/>
          <a:p>
            <a:r>
              <a:rPr lang="en" dirty="0" smtClean="0"/>
              <a:t>Analysis</a:t>
            </a:r>
            <a:r>
              <a:rPr lang="en" dirty="0"/>
              <a:t/>
            </a:r>
            <a:br>
              <a:rPr lang="en" dirty="0"/>
            </a:br>
            <a:r>
              <a:rPr lang="en" dirty="0" smtClean="0">
                <a:solidFill>
                  <a:srgbClr val="FF004E"/>
                </a:solidFill>
              </a:rPr>
              <a:t>techniques: Excel</a:t>
            </a:r>
            <a:endParaRPr lang="en" dirty="0">
              <a:solidFill>
                <a:srgbClr val="FF004E"/>
              </a:solidFill>
            </a:endParaRPr>
          </a:p>
        </p:txBody>
      </p:sp>
      <p:sp>
        <p:nvSpPr>
          <p:cNvPr id="98" name="Shape 98"/>
          <p:cNvSpPr txBox="1">
            <a:spLocks noGrp="1"/>
          </p:cNvSpPr>
          <p:nvPr>
            <p:ph type="body" idx="1"/>
          </p:nvPr>
        </p:nvSpPr>
        <p:spPr>
          <a:xfrm>
            <a:off x="690025" y="1586325"/>
            <a:ext cx="6972940" cy="3148499"/>
          </a:xfrm>
          <a:prstGeom prst="rect">
            <a:avLst/>
          </a:prstGeom>
        </p:spPr>
        <p:txBody>
          <a:bodyPr lIns="91425" tIns="91425" rIns="91425" bIns="91425" anchor="t" anchorCtr="0">
            <a:noAutofit/>
          </a:bodyPr>
          <a:lstStyle/>
          <a:p>
            <a:pPr marL="514350" indent="-285750"/>
            <a:r>
              <a:rPr lang="en-US" dirty="0" smtClean="0">
                <a:solidFill>
                  <a:srgbClr val="7030A0"/>
                </a:solidFill>
              </a:rPr>
              <a:t>Using Facebook Insights and at N=145, there was sufficient data to begin developing a framework for evaluating Facebook non-paid social media content</a:t>
            </a:r>
          </a:p>
          <a:p>
            <a:pPr marL="514350" indent="-285750"/>
            <a:endParaRPr lang="en-US" dirty="0">
              <a:solidFill>
                <a:srgbClr val="7030A0"/>
              </a:solidFill>
            </a:endParaRPr>
          </a:p>
          <a:p>
            <a:pPr marL="514350" indent="-285750"/>
            <a:r>
              <a:rPr lang="en-US" dirty="0" smtClean="0">
                <a:solidFill>
                  <a:srgbClr val="7030A0"/>
                </a:solidFill>
              </a:rPr>
              <a:t>Twitter Analytics provided less rigorous tools to evaluate posts than Facebook Insights; Facebook evaluation results can apply to Tweet content, audiovisuals, etc.</a:t>
            </a:r>
          </a:p>
          <a:p>
            <a:pPr marL="514350" indent="-285750"/>
            <a:endParaRPr lang="en-US" dirty="0">
              <a:solidFill>
                <a:srgbClr val="7030A0"/>
              </a:solidFill>
            </a:endParaRPr>
          </a:p>
          <a:p>
            <a:pPr marL="514350" indent="-285750"/>
            <a:r>
              <a:rPr lang="en-US" dirty="0" smtClean="0">
                <a:solidFill>
                  <a:srgbClr val="7030A0"/>
                </a:solidFill>
              </a:rPr>
              <a:t>Waiting for further along in the campaign to use YouTube Analytics to evaluate YouTube strategies, if this would provide value</a:t>
            </a:r>
          </a:p>
          <a:p>
            <a:pPr marL="514350" indent="-285750"/>
            <a:endParaRPr lang="en-US" dirty="0">
              <a:solidFill>
                <a:srgbClr val="7030A0"/>
              </a:solidFill>
            </a:endParaRPr>
          </a:p>
          <a:p>
            <a:pPr marL="514350" indent="-285750"/>
            <a:endParaRPr lang="en" dirty="0" smtClean="0">
              <a:solidFill>
                <a:srgbClr val="7030A0"/>
              </a:solidFill>
            </a:endParaRPr>
          </a:p>
          <a:p>
            <a:pPr marL="228600">
              <a:buNone/>
            </a:pPr>
            <a:endParaRPr lang="en" dirty="0">
              <a:solidFill>
                <a:srgbClr val="7030A0"/>
              </a:solidFill>
            </a:endParaRPr>
          </a:p>
          <a:p>
            <a:pPr marL="228600">
              <a:buNone/>
            </a:pPr>
            <a:endParaRPr lang="en" dirty="0" smtClean="0">
              <a:solidFill>
                <a:srgbClr val="7030A0"/>
              </a:solidFill>
            </a:endParaRPr>
          </a:p>
          <a:p>
            <a:pPr marL="228600" lvl="0" rtl="0">
              <a:spcBef>
                <a:spcPts val="0"/>
              </a:spcBef>
              <a:buNone/>
            </a:pPr>
            <a:endParaRPr lang="en" i="1" dirty="0"/>
          </a:p>
          <a:p>
            <a:pPr rtl="0">
              <a:spcBef>
                <a:spcPts val="0"/>
              </a:spcBef>
              <a:buNone/>
            </a:pP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extLst>
      <p:ext uri="{BB962C8B-B14F-4D97-AF65-F5344CB8AC3E}">
        <p14:creationId xmlns:p14="http://schemas.microsoft.com/office/powerpoint/2010/main" val="814974099"/>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78725" y="1919275"/>
            <a:ext cx="7913790" cy="1159799"/>
          </a:xfrm>
          <a:prstGeom prst="rect">
            <a:avLst/>
          </a:prstGeom>
        </p:spPr>
        <p:txBody>
          <a:bodyPr lIns="91425" tIns="91425" rIns="91425" bIns="91425" anchor="t" anchorCtr="0">
            <a:noAutofit/>
          </a:bodyPr>
          <a:lstStyle/>
          <a:p>
            <a:pPr rtl="0">
              <a:spcBef>
                <a:spcPts val="0"/>
              </a:spcBef>
              <a:buNone/>
            </a:pPr>
            <a:r>
              <a:rPr lang="en" dirty="0" smtClean="0"/>
              <a:t>Category No. 1</a:t>
            </a:r>
            <a:endParaRPr lang="en" dirty="0"/>
          </a:p>
          <a:p>
            <a:pPr lvl="0" rtl="0">
              <a:spcBef>
                <a:spcPts val="0"/>
              </a:spcBef>
              <a:buNone/>
            </a:pPr>
            <a:r>
              <a:rPr lang="en" b="0" dirty="0" smtClean="0"/>
              <a:t>Text Formatting</a:t>
            </a:r>
            <a:endParaRPr lang="en" b="0" dirty="0"/>
          </a:p>
        </p:txBody>
      </p:sp>
      <p:sp>
        <p:nvSpPr>
          <p:cNvPr id="4"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smtClean="0">
                <a:solidFill>
                  <a:schemeClr val="tx1"/>
                </a:solidFill>
              </a:rPr>
              <a:t>Subhead of any value here?</a:t>
            </a:r>
            <a:endParaRPr lang="en" i="1" dirty="0">
              <a:solidFill>
                <a:schemeClr val="tx1"/>
              </a:solidFill>
            </a:endParaRPr>
          </a:p>
        </p:txBody>
      </p:sp>
    </p:spTree>
    <p:extLst>
      <p:ext uri="{BB962C8B-B14F-4D97-AF65-F5344CB8AC3E}">
        <p14:creationId xmlns:p14="http://schemas.microsoft.com/office/powerpoint/2010/main" val="76359609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56188" y="1362370"/>
            <a:ext cx="8069400" cy="1159799"/>
          </a:xfrm>
          <a:prstGeom prst="rect">
            <a:avLst/>
          </a:prstGeom>
          <a:noFill/>
          <a:ln>
            <a:noFill/>
          </a:ln>
        </p:spPr>
        <p:txBody>
          <a:bodyPr lIns="91425" tIns="91425" rIns="91425" bIns="91425" anchor="t" anchorCtr="0">
            <a:noAutofit/>
          </a:bodyPr>
          <a:lstStyle/>
          <a:p>
            <a:pPr lvl="0" rtl="0">
              <a:spcBef>
                <a:spcPts val="0"/>
              </a:spcBef>
              <a:buNone/>
            </a:pPr>
            <a:r>
              <a:rPr lang="en" sz="9600" dirty="0" smtClean="0">
                <a:solidFill>
                  <a:srgbClr val="FFFFFF"/>
                </a:solidFill>
              </a:rPr>
              <a:t>Definitions</a:t>
            </a:r>
            <a:endParaRPr lang="en" sz="9600" dirty="0">
              <a:solidFill>
                <a:srgbClr val="FFFFFF"/>
              </a:solidFill>
            </a:endParaRPr>
          </a:p>
        </p:txBody>
      </p:sp>
      <p:sp>
        <p:nvSpPr>
          <p:cNvPr id="4" name="Rectangle 3"/>
          <p:cNvSpPr/>
          <p:nvPr/>
        </p:nvSpPr>
        <p:spPr>
          <a:xfrm>
            <a:off x="6658702" y="70902"/>
            <a:ext cx="2509020" cy="461665"/>
          </a:xfrm>
          <a:prstGeom prst="rect">
            <a:avLst/>
          </a:prstGeom>
        </p:spPr>
        <p:txBody>
          <a:bodyPr wrap="none">
            <a:spAutoFit/>
          </a:bodyPr>
          <a:lstStyle/>
          <a:p>
            <a:r>
              <a:rPr lang="en" sz="2400" b="1" dirty="0" smtClean="0">
                <a:solidFill>
                  <a:srgbClr val="FFFFFF"/>
                </a:solidFill>
              </a:rPr>
              <a:t>Text Formatting</a:t>
            </a:r>
            <a:endParaRPr lang="en-US" sz="2400" b="1" dirty="0"/>
          </a:p>
        </p:txBody>
      </p:sp>
    </p:spTree>
    <p:extLst>
      <p:ext uri="{BB962C8B-B14F-4D97-AF65-F5344CB8AC3E}">
        <p14:creationId xmlns:p14="http://schemas.microsoft.com/office/powerpoint/2010/main" val="3296287486"/>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Copy</a:t>
            </a:r>
            <a:br>
              <a:rPr lang="en" dirty="0" smtClean="0"/>
            </a:br>
            <a:r>
              <a:rPr lang="en" dirty="0" smtClean="0">
                <a:solidFill>
                  <a:srgbClr val="FF004E"/>
                </a:solidFill>
              </a:rPr>
              <a:t>length</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Short</a:t>
            </a:r>
          </a:p>
          <a:p>
            <a:pPr lvl="0" algn="ctr" rtl="0">
              <a:spcBef>
                <a:spcPts val="0"/>
              </a:spcBef>
              <a:buNone/>
            </a:pPr>
            <a:r>
              <a:rPr lang="en" b="1" dirty="0" smtClean="0">
                <a:solidFill>
                  <a:srgbClr val="FFFFFF"/>
                </a:solidFill>
                <a:latin typeface="Titillium Web"/>
                <a:ea typeface="Titillium Web"/>
                <a:cs typeface="Titillium Web"/>
                <a:sym typeface="Titillium Web"/>
              </a:rPr>
              <a:t>120 to 140 characters or fewer (Facebook, Twitter)</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Medium</a:t>
            </a:r>
          </a:p>
          <a:p>
            <a:pPr lvl="0" algn="ctr" rtl="0">
              <a:spcBef>
                <a:spcPts val="0"/>
              </a:spcBef>
              <a:buNone/>
            </a:pPr>
            <a:r>
              <a:rPr lang="en" b="1" dirty="0" smtClean="0">
                <a:solidFill>
                  <a:srgbClr val="FFFFFF"/>
                </a:solidFill>
                <a:latin typeface="Titillium Web"/>
                <a:ea typeface="Titillium Web"/>
                <a:cs typeface="Titillium Web"/>
                <a:sym typeface="Titillium Web"/>
              </a:rPr>
              <a:t>More than 140 characters (Facebook)</a:t>
            </a:r>
          </a:p>
        </p:txBody>
      </p:sp>
      <p:sp>
        <p:nvSpPr>
          <p:cNvPr id="2" name="TextBox 1"/>
          <p:cNvSpPr txBox="1"/>
          <p:nvPr/>
        </p:nvSpPr>
        <p:spPr>
          <a:xfrm>
            <a:off x="5381462" y="541236"/>
            <a:ext cx="3505363" cy="738664"/>
          </a:xfrm>
          <a:prstGeom prst="rect">
            <a:avLst/>
          </a:prstGeom>
          <a:noFill/>
        </p:spPr>
        <p:txBody>
          <a:bodyPr wrap="square" rtlCol="0">
            <a:spAutoFit/>
          </a:bodyPr>
          <a:lstStyle/>
          <a:p>
            <a:pPr algn="r"/>
            <a:r>
              <a:rPr lang="en-US" b="1" dirty="0" smtClean="0"/>
              <a:t>Note</a:t>
            </a:r>
            <a:r>
              <a:rPr lang="en-US" dirty="0" smtClean="0"/>
              <a:t>: See </a:t>
            </a:r>
            <a:r>
              <a:rPr lang="en-US" i="1" dirty="0" smtClean="0"/>
              <a:t>Everybody Writes: Your Go-To Guide to Creating Ridiculously Good Content</a:t>
            </a:r>
            <a:r>
              <a:rPr lang="en-US" dirty="0" smtClean="0"/>
              <a:t>, by Ann Handley</a:t>
            </a:r>
            <a:endParaRPr lang="en-US" dirty="0"/>
          </a:p>
        </p:txBody>
      </p:sp>
    </p:spTree>
    <p:extLst>
      <p:ext uri="{BB962C8B-B14F-4D97-AF65-F5344CB8AC3E}">
        <p14:creationId xmlns:p14="http://schemas.microsoft.com/office/powerpoint/2010/main" val="211598291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Copy</a:t>
            </a:r>
            <a:br>
              <a:rPr lang="en" dirty="0" smtClean="0"/>
            </a:br>
            <a:r>
              <a:rPr lang="en" dirty="0" smtClean="0">
                <a:solidFill>
                  <a:srgbClr val="FF004E"/>
                </a:solidFill>
              </a:rPr>
              <a:t>lines</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Short</a:t>
            </a:r>
          </a:p>
          <a:p>
            <a:pPr lvl="0" algn="ctr" rtl="0">
              <a:spcBef>
                <a:spcPts val="0"/>
              </a:spcBef>
              <a:buNone/>
            </a:pPr>
            <a:r>
              <a:rPr lang="en" b="1" dirty="0" smtClean="0">
                <a:solidFill>
                  <a:srgbClr val="FFFFFF"/>
                </a:solidFill>
                <a:latin typeface="Titillium Web"/>
                <a:ea typeface="Titillium Web"/>
                <a:cs typeface="Titillium Web"/>
                <a:sym typeface="Titillium Web"/>
              </a:rPr>
              <a:t>2 to 3 or fewer</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Long</a:t>
            </a:r>
          </a:p>
          <a:p>
            <a:pPr lvl="0" algn="ctr" rtl="0">
              <a:spcBef>
                <a:spcPts val="0"/>
              </a:spcBef>
              <a:buNone/>
            </a:pPr>
            <a:r>
              <a:rPr lang="en" b="1" dirty="0" smtClean="0">
                <a:solidFill>
                  <a:srgbClr val="FFFFFF"/>
                </a:solidFill>
                <a:latin typeface="Titillium Web"/>
                <a:ea typeface="Titillium Web"/>
                <a:cs typeface="Titillium Web"/>
                <a:sym typeface="Titillium Web"/>
              </a:rPr>
              <a:t>More than 3 lines</a:t>
            </a:r>
          </a:p>
        </p:txBody>
      </p:sp>
      <p:sp>
        <p:nvSpPr>
          <p:cNvPr id="7" name="TextBox 6"/>
          <p:cNvSpPr txBox="1"/>
          <p:nvPr/>
        </p:nvSpPr>
        <p:spPr>
          <a:xfrm>
            <a:off x="5381462" y="541236"/>
            <a:ext cx="3505363" cy="738664"/>
          </a:xfrm>
          <a:prstGeom prst="rect">
            <a:avLst/>
          </a:prstGeom>
          <a:noFill/>
        </p:spPr>
        <p:txBody>
          <a:bodyPr wrap="square" rtlCol="0">
            <a:spAutoFit/>
          </a:bodyPr>
          <a:lstStyle/>
          <a:p>
            <a:pPr algn="r"/>
            <a:r>
              <a:rPr lang="en-US" b="1" dirty="0" smtClean="0"/>
              <a:t>Note</a:t>
            </a:r>
            <a:r>
              <a:rPr lang="en-US" dirty="0" smtClean="0"/>
              <a:t>: See </a:t>
            </a:r>
            <a:r>
              <a:rPr lang="en-US" i="1" dirty="0" smtClean="0"/>
              <a:t>Everybody Writes: Your Go-To Guide to Creating Ridiculously Good Content</a:t>
            </a:r>
            <a:r>
              <a:rPr lang="en-US" dirty="0" smtClean="0"/>
              <a:t>, by Ann Handley</a:t>
            </a:r>
            <a:endParaRPr lang="en-US" dirty="0"/>
          </a:p>
        </p:txBody>
      </p:sp>
    </p:spTree>
    <p:extLst>
      <p:ext uri="{BB962C8B-B14F-4D97-AF65-F5344CB8AC3E}">
        <p14:creationId xmlns:p14="http://schemas.microsoft.com/office/powerpoint/2010/main" val="2312933781"/>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Copy</a:t>
            </a:r>
            <a:br>
              <a:rPr lang="en" dirty="0" smtClean="0"/>
            </a:br>
            <a:r>
              <a:rPr lang="en" dirty="0" smtClean="0">
                <a:solidFill>
                  <a:srgbClr val="FF004E"/>
                </a:solidFill>
              </a:rPr>
              <a:t>links</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In-Text</a:t>
            </a: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End of Post</a:t>
            </a:r>
          </a:p>
        </p:txBody>
      </p:sp>
    </p:spTree>
    <p:extLst>
      <p:ext uri="{BB962C8B-B14F-4D97-AF65-F5344CB8AC3E}">
        <p14:creationId xmlns:p14="http://schemas.microsoft.com/office/powerpoint/2010/main" val="1512648575"/>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“Read</a:t>
            </a:r>
            <a:br>
              <a:rPr lang="en" dirty="0" smtClean="0"/>
            </a:br>
            <a:r>
              <a:rPr lang="en" dirty="0" smtClean="0">
                <a:solidFill>
                  <a:srgbClr val="FF004E"/>
                </a:solidFill>
              </a:rPr>
              <a:t>more”</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Self-Contained</a:t>
            </a: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Expandable</a:t>
            </a:r>
          </a:p>
        </p:txBody>
      </p:sp>
    </p:spTree>
    <p:extLst>
      <p:ext uri="{BB962C8B-B14F-4D97-AF65-F5344CB8AC3E}">
        <p14:creationId xmlns:p14="http://schemas.microsoft.com/office/powerpoint/2010/main" val="1535899811"/>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10468" y="1364275"/>
            <a:ext cx="8069400" cy="1159799"/>
          </a:xfrm>
          <a:prstGeom prst="rect">
            <a:avLst/>
          </a:prstGeom>
          <a:noFill/>
          <a:ln>
            <a:noFill/>
          </a:ln>
        </p:spPr>
        <p:txBody>
          <a:bodyPr lIns="91425" tIns="91425" rIns="91425" bIns="91425" anchor="t" anchorCtr="0">
            <a:noAutofit/>
          </a:bodyPr>
          <a:lstStyle/>
          <a:p>
            <a:pPr lvl="0" rtl="0">
              <a:spcBef>
                <a:spcPts val="0"/>
              </a:spcBef>
              <a:buNone/>
            </a:pPr>
            <a:r>
              <a:rPr lang="en" sz="9600" dirty="0" smtClean="0">
                <a:solidFill>
                  <a:srgbClr val="FFFFFF"/>
                </a:solidFill>
              </a:rPr>
              <a:t>FINDINGS</a:t>
            </a:r>
            <a:endParaRPr lang="en" sz="9600" dirty="0">
              <a:solidFill>
                <a:srgbClr val="FFFFFF"/>
              </a:solidFill>
            </a:endParaRPr>
          </a:p>
        </p:txBody>
      </p:sp>
      <p:sp>
        <p:nvSpPr>
          <p:cNvPr id="3"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dirty="0" smtClean="0">
                <a:solidFill>
                  <a:schemeClr val="tx1"/>
                </a:solidFill>
              </a:rPr>
              <a:t>Characters, Lines, Links, Read More </a:t>
            </a:r>
            <a:endParaRPr lang="en" i="1" dirty="0">
              <a:solidFill>
                <a:schemeClr val="tx1"/>
              </a:solidFill>
            </a:endParaRPr>
          </a:p>
        </p:txBody>
      </p:sp>
      <p:sp>
        <p:nvSpPr>
          <p:cNvPr id="4" name="Rectangle 3"/>
          <p:cNvSpPr/>
          <p:nvPr/>
        </p:nvSpPr>
        <p:spPr>
          <a:xfrm>
            <a:off x="6658702" y="70902"/>
            <a:ext cx="2509020" cy="461665"/>
          </a:xfrm>
          <a:prstGeom prst="rect">
            <a:avLst/>
          </a:prstGeom>
        </p:spPr>
        <p:txBody>
          <a:bodyPr wrap="none">
            <a:spAutoFit/>
          </a:bodyPr>
          <a:lstStyle/>
          <a:p>
            <a:r>
              <a:rPr lang="en" sz="2400" b="1" dirty="0" smtClean="0">
                <a:solidFill>
                  <a:srgbClr val="FFFFFF"/>
                </a:solidFill>
              </a:rPr>
              <a:t>Text Formatting</a:t>
            </a:r>
            <a:endParaRPr lang="en-US" sz="2400" b="1" dirty="0"/>
          </a:p>
        </p:txBody>
      </p:sp>
    </p:spTree>
    <p:extLst>
      <p:ext uri="{BB962C8B-B14F-4D97-AF65-F5344CB8AC3E}">
        <p14:creationId xmlns:p14="http://schemas.microsoft.com/office/powerpoint/2010/main" val="1066567381"/>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r>
              <a:rPr lang="en-US" dirty="0" smtClean="0">
                <a:solidFill>
                  <a:srgbClr val="7030A0"/>
                </a:solidFill>
              </a:rPr>
              <a:t>Preliminary Analyses indicated # of characters was highly correlated win # of lines r=.971</a:t>
            </a:r>
          </a:p>
          <a:p>
            <a:pPr marL="342900" lvl="0" indent="-342900">
              <a:spcBef>
                <a:spcPts val="0"/>
              </a:spcBef>
              <a:buAutoNum type="arabicPeriod"/>
            </a:pPr>
            <a:endParaRPr lang="en-US" dirty="0">
              <a:solidFill>
                <a:srgbClr val="7030A0"/>
              </a:solidFill>
            </a:endParaRPr>
          </a:p>
          <a:p>
            <a:pPr marL="342900" lvl="0" indent="-342900">
              <a:spcBef>
                <a:spcPts val="0"/>
              </a:spcBef>
              <a:buAutoNum type="arabicPeriod"/>
            </a:pPr>
            <a:r>
              <a:rPr lang="en-US" dirty="0" smtClean="0">
                <a:solidFill>
                  <a:srgbClr val="7030A0"/>
                </a:solidFill>
              </a:rPr>
              <a:t>Insufficient sample size (n=1) to analyze</a:t>
            </a: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AutoNum type="arabicPeriod"/>
            </a:pPr>
            <a:r>
              <a:rPr lang="en-US" dirty="0" smtClean="0">
                <a:solidFill>
                  <a:srgbClr val="7030A0"/>
                </a:solidFill>
              </a:rPr>
              <a:t>The amount of people reached decreases by about 11 posts per line of text added</a:t>
            </a:r>
          </a:p>
          <a:p>
            <a:pPr marL="342900" lvl="0" indent="-342900">
              <a:spcBef>
                <a:spcPts val="0"/>
              </a:spcBef>
              <a:buAutoNum type="arabicPeriod"/>
            </a:pPr>
            <a:endParaRPr lang="en-US" dirty="0" smtClean="0">
              <a:solidFill>
                <a:srgbClr val="7030A0"/>
              </a:solidFill>
            </a:endParaRPr>
          </a:p>
          <a:p>
            <a:pPr marL="342900" lvl="0" indent="-342900">
              <a:spcBef>
                <a:spcPts val="0"/>
              </a:spcBef>
              <a:buAutoNum type="arabicPeriod"/>
            </a:pPr>
            <a:r>
              <a:rPr lang="en-US" dirty="0" smtClean="0">
                <a:solidFill>
                  <a:srgbClr val="7030A0"/>
                </a:solidFill>
              </a:rPr>
              <a:t>Number of lines had no significant effect on reach or engagement</a:t>
            </a:r>
          </a:p>
          <a:p>
            <a:pPr marL="342900" lvl="0" indent="-342900">
              <a:spcBef>
                <a:spcPts val="0"/>
              </a:spcBef>
              <a:buAutoNum type="arabicPeriod"/>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5" name="Chart 4"/>
          <p:cNvGraphicFramePr>
            <a:graphicFrameLocks/>
          </p:cNvGraphicFramePr>
          <p:nvPr>
            <p:extLst>
              <p:ext uri="{D42A27DB-BD31-4B8C-83A1-F6EECF244321}">
                <p14:modId xmlns:p14="http://schemas.microsoft.com/office/powerpoint/2010/main" val="4133163662"/>
              </p:ext>
            </p:extLst>
          </p:nvPr>
        </p:nvGraphicFramePr>
        <p:xfrm>
          <a:off x="900753" y="2953887"/>
          <a:ext cx="3108960" cy="201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915359952"/>
              </p:ext>
            </p:extLst>
          </p:nvPr>
        </p:nvGraphicFramePr>
        <p:xfrm>
          <a:off x="4823070" y="2923763"/>
          <a:ext cx="3108960" cy="2011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8712307"/>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5"/>
            </a:pPr>
            <a:r>
              <a:rPr lang="en-US" dirty="0" smtClean="0">
                <a:solidFill>
                  <a:srgbClr val="7030A0"/>
                </a:solidFill>
              </a:rPr>
              <a:t>Overall, having any links in the post resulted in ~177 fewer people reached, and 0.02% lower engagement than posts with no links.</a:t>
            </a:r>
          </a:p>
          <a:p>
            <a:pPr marL="342900" lvl="0" indent="-342900">
              <a:spcBef>
                <a:spcPts val="0"/>
              </a:spcBef>
              <a:buAutoNum type="arabicPeriod" startAt="5"/>
            </a:pPr>
            <a:endParaRPr lang="en-US" dirty="0" smtClean="0">
              <a:solidFill>
                <a:srgbClr val="7030A0"/>
              </a:solidFill>
            </a:endParaRPr>
          </a:p>
          <a:p>
            <a:pPr marL="342900" lvl="0" indent="-342900">
              <a:spcBef>
                <a:spcPts val="0"/>
              </a:spcBef>
              <a:buAutoNum type="arabicPeriod" startAt="5"/>
            </a:pPr>
            <a:r>
              <a:rPr lang="en-US" dirty="0" smtClean="0">
                <a:solidFill>
                  <a:srgbClr val="7030A0"/>
                </a:solidFill>
              </a:rPr>
              <a:t>When links were present, external links were associated with highest average reach.</a:t>
            </a:r>
          </a:p>
          <a:p>
            <a:pPr marL="342900" lvl="0" indent="-342900">
              <a:spcBef>
                <a:spcPts val="0"/>
              </a:spcBef>
              <a:buAutoNum type="arabicPeriod" startAt="5"/>
            </a:pPr>
            <a:endParaRPr lang="en-US" dirty="0" smtClean="0">
              <a:solidFill>
                <a:srgbClr val="7030A0"/>
              </a:solidFill>
            </a:endParaRPr>
          </a:p>
          <a:p>
            <a:pPr marL="342900" lvl="0" indent="-342900">
              <a:spcBef>
                <a:spcPts val="0"/>
              </a:spcBef>
              <a:buAutoNum type="arabicPeriod" startAt="5"/>
            </a:pPr>
            <a:r>
              <a:rPr lang="en-US" dirty="0" smtClean="0">
                <a:solidFill>
                  <a:srgbClr val="7030A0"/>
                </a:solidFill>
              </a:rPr>
              <a:t>Posts having both internal and external links were associated with the highest engagement rate.</a:t>
            </a:r>
          </a:p>
          <a:p>
            <a:pPr marL="342900" lvl="0" indent="-342900">
              <a:spcBef>
                <a:spcPts val="0"/>
              </a:spcBef>
              <a:buAutoNum type="arabicPeriod" startAt="5"/>
            </a:pPr>
            <a:endParaRPr lang="en-US" dirty="0" smtClean="0">
              <a:solidFill>
                <a:srgbClr val="7030A0"/>
              </a:solidFill>
            </a:endParaRPr>
          </a:p>
          <a:p>
            <a:pPr marL="342900" lvl="0" indent="-342900">
              <a:spcBef>
                <a:spcPts val="0"/>
              </a:spcBef>
              <a:buAutoNum type="arabicPeriod" startAt="5"/>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7" name="Chart 6"/>
          <p:cNvGraphicFramePr>
            <a:graphicFrameLocks/>
          </p:cNvGraphicFramePr>
          <p:nvPr>
            <p:extLst>
              <p:ext uri="{D42A27DB-BD31-4B8C-83A1-F6EECF244321}">
                <p14:modId xmlns:p14="http://schemas.microsoft.com/office/powerpoint/2010/main" val="3906581532"/>
              </p:ext>
            </p:extLst>
          </p:nvPr>
        </p:nvGraphicFramePr>
        <p:xfrm>
          <a:off x="770238" y="3053664"/>
          <a:ext cx="3108960" cy="201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712096852"/>
              </p:ext>
            </p:extLst>
          </p:nvPr>
        </p:nvGraphicFramePr>
        <p:xfrm>
          <a:off x="4773827" y="3045426"/>
          <a:ext cx="3108960" cy="2011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5626753"/>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rtl="0">
              <a:spcBef>
                <a:spcPts val="0"/>
              </a:spcBef>
              <a:buNone/>
            </a:pPr>
            <a:r>
              <a:rPr lang="en" dirty="0" smtClean="0"/>
              <a:t>Evaluation</a:t>
            </a:r>
            <a:endParaRPr lang="en" dirty="0"/>
          </a:p>
          <a:p>
            <a:r>
              <a:rPr lang="en" dirty="0">
                <a:solidFill>
                  <a:srgbClr val="FF004E"/>
                </a:solidFill>
              </a:rPr>
              <a:t>principles</a:t>
            </a:r>
          </a:p>
        </p:txBody>
      </p:sp>
      <p:sp>
        <p:nvSpPr>
          <p:cNvPr id="98" name="Shape 98"/>
          <p:cNvSpPr txBox="1">
            <a:spLocks noGrp="1"/>
          </p:cNvSpPr>
          <p:nvPr>
            <p:ph type="body" idx="1"/>
          </p:nvPr>
        </p:nvSpPr>
        <p:spPr>
          <a:xfrm>
            <a:off x="844425" y="1586325"/>
            <a:ext cx="5971499" cy="3148499"/>
          </a:xfrm>
          <a:prstGeom prst="rect">
            <a:avLst/>
          </a:prstGeom>
        </p:spPr>
        <p:txBody>
          <a:bodyPr lIns="91425" tIns="91425" rIns="91425" bIns="91425" anchor="t" anchorCtr="0">
            <a:noAutofit/>
          </a:bodyPr>
          <a:lstStyle/>
          <a:p>
            <a:pPr marL="228600">
              <a:buNone/>
            </a:pPr>
            <a:r>
              <a:rPr lang="en" sz="2000" dirty="0" smtClean="0"/>
              <a:t>The framework being developed is meant to provide </a:t>
            </a:r>
            <a:r>
              <a:rPr lang="en" sz="2000" dirty="0" smtClean="0">
                <a:solidFill>
                  <a:srgbClr val="FF0066"/>
                </a:solidFill>
              </a:rPr>
              <a:t>recommendations on the direction of future content</a:t>
            </a:r>
            <a:r>
              <a:rPr lang="en" sz="2000" dirty="0" smtClean="0"/>
              <a:t> based on what has been done in the past.</a:t>
            </a:r>
          </a:p>
          <a:p>
            <a:pPr marL="228600">
              <a:buNone/>
            </a:pPr>
            <a:endParaRPr lang="en" sz="2000" dirty="0"/>
          </a:p>
          <a:p>
            <a:pPr marL="228600">
              <a:buNone/>
            </a:pPr>
            <a:r>
              <a:rPr lang="en" sz="2000" dirty="0" smtClean="0"/>
              <a:t>To provide recommendations, the body of existing work was analyzed for </a:t>
            </a:r>
            <a:r>
              <a:rPr lang="en" sz="2000" dirty="0" smtClean="0">
                <a:solidFill>
                  <a:srgbClr val="FF0066"/>
                </a:solidFill>
              </a:rPr>
              <a:t>patterns and themes </a:t>
            </a:r>
            <a:r>
              <a:rPr lang="en" sz="2000" dirty="0" smtClean="0">
                <a:solidFill>
                  <a:schemeClr val="tx1"/>
                </a:solidFill>
              </a:rPr>
              <a:t>in relation </a:t>
            </a:r>
            <a:r>
              <a:rPr lang="en" sz="2000" dirty="0" smtClean="0">
                <a:solidFill>
                  <a:srgbClr val="FF0066"/>
                </a:solidFill>
              </a:rPr>
              <a:t>to performance metrics.</a:t>
            </a:r>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spTree>
    <p:extLst>
      <p:ext uri="{BB962C8B-B14F-4D97-AF65-F5344CB8AC3E}">
        <p14:creationId xmlns:p14="http://schemas.microsoft.com/office/powerpoint/2010/main" val="1390125860"/>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8"/>
            </a:pPr>
            <a:r>
              <a:rPr lang="en-US" dirty="0" smtClean="0">
                <a:solidFill>
                  <a:srgbClr val="7030A0"/>
                </a:solidFill>
              </a:rPr>
              <a:t>Links are positioned in-text, at the end of a post, or both (when more than one link is shared).</a:t>
            </a:r>
          </a:p>
          <a:p>
            <a:pPr marL="342900" lvl="0" indent="-342900">
              <a:spcBef>
                <a:spcPts val="0"/>
              </a:spcBef>
              <a:buAutoNum type="arabicPeriod" startAt="8"/>
            </a:pPr>
            <a:endParaRPr lang="en-US" dirty="0" smtClean="0">
              <a:solidFill>
                <a:srgbClr val="7030A0"/>
              </a:solidFill>
            </a:endParaRPr>
          </a:p>
          <a:p>
            <a:pPr marL="342900" lvl="0" indent="-342900">
              <a:spcBef>
                <a:spcPts val="0"/>
              </a:spcBef>
              <a:buAutoNum type="arabicPeriod" startAt="8"/>
            </a:pPr>
            <a:r>
              <a:rPr lang="en-US" dirty="0" smtClean="0">
                <a:solidFill>
                  <a:srgbClr val="7030A0"/>
                </a:solidFill>
              </a:rPr>
              <a:t>Posts that share links both in text and at the end of the post were associated with the highest reach.</a:t>
            </a:r>
          </a:p>
          <a:p>
            <a:pPr marL="342900" lvl="0" indent="-342900">
              <a:spcBef>
                <a:spcPts val="0"/>
              </a:spcBef>
              <a:buAutoNum type="arabicPeriod" startAt="8"/>
            </a:pPr>
            <a:endParaRPr lang="en-US" dirty="0" smtClean="0">
              <a:solidFill>
                <a:srgbClr val="7030A0"/>
              </a:solidFill>
            </a:endParaRPr>
          </a:p>
          <a:p>
            <a:pPr marL="342900" lvl="0" indent="-342900">
              <a:spcBef>
                <a:spcPts val="0"/>
              </a:spcBef>
              <a:buAutoNum type="arabicPeriod" startAt="8"/>
            </a:pPr>
            <a:r>
              <a:rPr lang="en-US" dirty="0" smtClean="0">
                <a:solidFill>
                  <a:srgbClr val="7030A0"/>
                </a:solidFill>
              </a:rPr>
              <a:t>Posts that only shared links in text were associated with the highest engagement rate.</a:t>
            </a:r>
          </a:p>
          <a:p>
            <a:pPr lvl="0">
              <a:spcBef>
                <a:spcPts val="0"/>
              </a:spcBef>
              <a:buNone/>
            </a:pPr>
            <a:endParaRPr lang="en-US" dirty="0" smtClean="0">
              <a:solidFill>
                <a:srgbClr val="7030A0"/>
              </a:solidFill>
            </a:endParaRPr>
          </a:p>
          <a:p>
            <a:pPr marL="342900" lvl="0" indent="-342900">
              <a:spcBef>
                <a:spcPts val="0"/>
              </a:spcBef>
              <a:buAutoNum type="arabicPeriod" startAt="7"/>
            </a:pPr>
            <a:endParaRPr lang="en-US" dirty="0" smtClean="0">
              <a:solidFill>
                <a:srgbClr val="7030A0"/>
              </a:solidFill>
            </a:endParaRPr>
          </a:p>
          <a:p>
            <a:pPr lvl="0">
              <a:spcBef>
                <a:spcPts val="0"/>
              </a:spcBef>
              <a:buNone/>
            </a:pPr>
            <a:endParaRPr lang="en-US" dirty="0" smtClean="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AutoNum type="arabicPeriod"/>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5" name="Chart 4"/>
          <p:cNvGraphicFramePr>
            <a:graphicFrameLocks/>
          </p:cNvGraphicFramePr>
          <p:nvPr>
            <p:extLst>
              <p:ext uri="{D42A27DB-BD31-4B8C-83A1-F6EECF244321}">
                <p14:modId xmlns:p14="http://schemas.microsoft.com/office/powerpoint/2010/main" val="4049672032"/>
              </p:ext>
            </p:extLst>
          </p:nvPr>
        </p:nvGraphicFramePr>
        <p:xfrm>
          <a:off x="683067" y="3053664"/>
          <a:ext cx="3108960" cy="2011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519412313"/>
              </p:ext>
            </p:extLst>
          </p:nvPr>
        </p:nvGraphicFramePr>
        <p:xfrm>
          <a:off x="4765590" y="3012474"/>
          <a:ext cx="3108960" cy="2011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8006176"/>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10468" y="1828800"/>
            <a:ext cx="9003008" cy="695274"/>
          </a:xfrm>
          <a:prstGeom prst="rect">
            <a:avLst/>
          </a:prstGeom>
          <a:noFill/>
          <a:ln>
            <a:noFill/>
          </a:ln>
        </p:spPr>
        <p:txBody>
          <a:bodyPr lIns="91425" tIns="91425" rIns="91425" bIns="91425" anchor="t" anchorCtr="0">
            <a:noAutofit/>
          </a:bodyPr>
          <a:lstStyle/>
          <a:p>
            <a:pPr lvl="0" rtl="0">
              <a:spcBef>
                <a:spcPts val="0"/>
              </a:spcBef>
              <a:buNone/>
            </a:pPr>
            <a:r>
              <a:rPr lang="en" sz="5400" dirty="0" smtClean="0">
                <a:solidFill>
                  <a:srgbClr val="FFFFFF"/>
                </a:solidFill>
              </a:rPr>
              <a:t>RECOMMENDATIONS</a:t>
            </a:r>
            <a:endParaRPr lang="en" sz="5400" dirty="0">
              <a:solidFill>
                <a:srgbClr val="FFFFFF"/>
              </a:solidFill>
            </a:endParaRPr>
          </a:p>
        </p:txBody>
      </p:sp>
      <p:sp>
        <p:nvSpPr>
          <p:cNvPr id="3"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dirty="0" smtClean="0">
                <a:solidFill>
                  <a:schemeClr val="tx1"/>
                </a:solidFill>
              </a:rPr>
              <a:t>Based on the analysis of social media data to date, the following tactics are recommended based on your goal.</a:t>
            </a:r>
            <a:endParaRPr lang="en" i="1" dirty="0">
              <a:solidFill>
                <a:schemeClr val="tx1"/>
              </a:solidFill>
            </a:endParaRPr>
          </a:p>
        </p:txBody>
      </p:sp>
      <p:sp>
        <p:nvSpPr>
          <p:cNvPr id="4" name="Rectangle 3"/>
          <p:cNvSpPr/>
          <p:nvPr/>
        </p:nvSpPr>
        <p:spPr>
          <a:xfrm>
            <a:off x="6658702" y="70902"/>
            <a:ext cx="2509020" cy="461665"/>
          </a:xfrm>
          <a:prstGeom prst="rect">
            <a:avLst/>
          </a:prstGeom>
        </p:spPr>
        <p:txBody>
          <a:bodyPr wrap="none">
            <a:spAutoFit/>
          </a:bodyPr>
          <a:lstStyle/>
          <a:p>
            <a:r>
              <a:rPr lang="en" sz="2400" b="1" dirty="0" smtClean="0">
                <a:solidFill>
                  <a:srgbClr val="FFFFFF"/>
                </a:solidFill>
              </a:rPr>
              <a:t>Text Formatting</a:t>
            </a:r>
            <a:endParaRPr lang="en-US" sz="2400" b="1" dirty="0"/>
          </a:p>
        </p:txBody>
      </p:sp>
    </p:spTree>
    <p:extLst>
      <p:ext uri="{BB962C8B-B14F-4D97-AF65-F5344CB8AC3E}">
        <p14:creationId xmlns:p14="http://schemas.microsoft.com/office/powerpoint/2010/main" val="3534444336"/>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a:lnSpc>
                <a:spcPct val="75000"/>
              </a:lnSpc>
            </a:pPr>
            <a:r>
              <a:rPr lang="en" sz="6600" dirty="0" smtClean="0">
                <a:solidFill>
                  <a:srgbClr val="FFFFFF"/>
                </a:solidFill>
              </a:rPr>
              <a:t>If your goal is </a:t>
            </a:r>
            <a:r>
              <a:rPr lang="en" sz="6600" dirty="0">
                <a:solidFill>
                  <a:srgbClr val="FFFFFF"/>
                </a:solidFill>
              </a:rPr>
              <a:t>content </a:t>
            </a:r>
            <a:r>
              <a:rPr lang="en" sz="6600" dirty="0" smtClean="0">
                <a:solidFill>
                  <a:srgbClr val="FFFFFF"/>
                </a:solidFill>
              </a:rPr>
              <a:t>reach….</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1. Lines</a:t>
            </a:r>
          </a:p>
          <a:p>
            <a:pPr lvl="0" rtl="0">
              <a:spcBef>
                <a:spcPts val="0"/>
              </a:spcBef>
              <a:buNone/>
            </a:pPr>
            <a:r>
              <a:rPr lang="en" dirty="0" smtClean="0"/>
              <a:t>Fewer may be better!</a:t>
            </a: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smtClean="0"/>
              <a:t>2. Link Presence</a:t>
            </a:r>
            <a:endParaRPr lang="en" b="1" dirty="0"/>
          </a:p>
          <a:p>
            <a:pPr lvl="0">
              <a:spcBef>
                <a:spcPts val="0"/>
              </a:spcBef>
              <a:buNone/>
            </a:pPr>
            <a:r>
              <a:rPr lang="en" dirty="0" smtClean="0"/>
              <a:t>Overall, not having them is better!</a:t>
            </a:r>
            <a:endParaRPr lang="en" dirty="0"/>
          </a:p>
        </p:txBody>
      </p:sp>
      <p:sp>
        <p:nvSpPr>
          <p:cNvPr id="8" name="Rectangle 7"/>
          <p:cNvSpPr/>
          <p:nvPr/>
        </p:nvSpPr>
        <p:spPr>
          <a:xfrm>
            <a:off x="6658702" y="70902"/>
            <a:ext cx="2509020" cy="461665"/>
          </a:xfrm>
          <a:prstGeom prst="rect">
            <a:avLst/>
          </a:prstGeom>
        </p:spPr>
        <p:txBody>
          <a:bodyPr wrap="none">
            <a:spAutoFit/>
          </a:bodyPr>
          <a:lstStyle/>
          <a:p>
            <a:r>
              <a:rPr lang="en" sz="2400" b="1" dirty="0" smtClean="0">
                <a:solidFill>
                  <a:srgbClr val="FFFFFF"/>
                </a:solidFill>
              </a:rPr>
              <a:t>Text Formatting</a:t>
            </a:r>
            <a:endParaRPr lang="en-US" sz="2400" b="1" dirty="0"/>
          </a:p>
        </p:txBody>
      </p:sp>
    </p:spTree>
    <p:extLst>
      <p:ext uri="{BB962C8B-B14F-4D97-AF65-F5344CB8AC3E}">
        <p14:creationId xmlns:p14="http://schemas.microsoft.com/office/powerpoint/2010/main" val="1372921124"/>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a:lnSpc>
                <a:spcPct val="75000"/>
              </a:lnSpc>
            </a:pPr>
            <a:r>
              <a:rPr lang="en" sz="6600" dirty="0" smtClean="0">
                <a:solidFill>
                  <a:srgbClr val="FFFFFF"/>
                </a:solidFill>
              </a:rPr>
              <a:t>If your goal is </a:t>
            </a:r>
            <a:r>
              <a:rPr lang="en" sz="6600" dirty="0">
                <a:solidFill>
                  <a:srgbClr val="FFFFFF"/>
                </a:solidFill>
              </a:rPr>
              <a:t>content </a:t>
            </a:r>
            <a:r>
              <a:rPr lang="en" sz="6600" dirty="0" smtClean="0">
                <a:solidFill>
                  <a:srgbClr val="FFFFFF"/>
                </a:solidFill>
              </a:rPr>
              <a:t>reach….</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3. Link Type</a:t>
            </a:r>
          </a:p>
          <a:p>
            <a:pPr lvl="0" rtl="0">
              <a:spcBef>
                <a:spcPts val="0"/>
              </a:spcBef>
              <a:buNone/>
            </a:pPr>
            <a:r>
              <a:rPr lang="en" dirty="0" smtClean="0"/>
              <a:t>External links are better!</a:t>
            </a: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a:t>4</a:t>
            </a:r>
            <a:r>
              <a:rPr lang="en" b="1" dirty="0" smtClean="0"/>
              <a:t>. Link Position</a:t>
            </a:r>
            <a:endParaRPr lang="en" b="1" dirty="0"/>
          </a:p>
          <a:p>
            <a:pPr lvl="0">
              <a:spcBef>
                <a:spcPts val="0"/>
              </a:spcBef>
              <a:buNone/>
            </a:pPr>
            <a:r>
              <a:rPr lang="en" dirty="0" smtClean="0"/>
              <a:t>Place links in text AND at the end of the post!</a:t>
            </a:r>
            <a:endParaRPr lang="en" dirty="0"/>
          </a:p>
        </p:txBody>
      </p:sp>
      <p:sp>
        <p:nvSpPr>
          <p:cNvPr id="8" name="Rectangle 7"/>
          <p:cNvSpPr/>
          <p:nvPr/>
        </p:nvSpPr>
        <p:spPr>
          <a:xfrm>
            <a:off x="6658702" y="70902"/>
            <a:ext cx="2509020" cy="461665"/>
          </a:xfrm>
          <a:prstGeom prst="rect">
            <a:avLst/>
          </a:prstGeom>
        </p:spPr>
        <p:txBody>
          <a:bodyPr wrap="none">
            <a:spAutoFit/>
          </a:bodyPr>
          <a:lstStyle/>
          <a:p>
            <a:r>
              <a:rPr lang="en" sz="2400" b="1" dirty="0" smtClean="0">
                <a:solidFill>
                  <a:srgbClr val="FFFFFF"/>
                </a:solidFill>
              </a:rPr>
              <a:t>Text Formatting</a:t>
            </a:r>
            <a:endParaRPr lang="en-US" sz="2400" b="1" dirty="0"/>
          </a:p>
        </p:txBody>
      </p:sp>
    </p:spTree>
    <p:extLst>
      <p:ext uri="{BB962C8B-B14F-4D97-AF65-F5344CB8AC3E}">
        <p14:creationId xmlns:p14="http://schemas.microsoft.com/office/powerpoint/2010/main" val="3149330527"/>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engagement….</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1. Lines</a:t>
            </a:r>
          </a:p>
          <a:p>
            <a:pPr lvl="0" rtl="0">
              <a:spcBef>
                <a:spcPts val="0"/>
              </a:spcBef>
              <a:buNone/>
            </a:pPr>
            <a:r>
              <a:rPr lang="en" dirty="0" smtClean="0"/>
              <a:t>Fewer lines may be better!</a:t>
            </a: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smtClean="0"/>
              <a:t>2. Link Presence</a:t>
            </a:r>
          </a:p>
          <a:p>
            <a:pPr>
              <a:spcBef>
                <a:spcPts val="0"/>
              </a:spcBef>
              <a:buNone/>
            </a:pPr>
            <a:r>
              <a:rPr lang="en" dirty="0" smtClean="0"/>
              <a:t>Include them!</a:t>
            </a:r>
            <a:endParaRPr lang="en" dirty="0"/>
          </a:p>
          <a:p>
            <a:pPr lvl="0">
              <a:spcBef>
                <a:spcPts val="0"/>
              </a:spcBef>
              <a:buNone/>
            </a:pPr>
            <a:endParaRPr lang="en" b="1" dirty="0"/>
          </a:p>
        </p:txBody>
      </p:sp>
      <p:sp>
        <p:nvSpPr>
          <p:cNvPr id="8" name="Rectangle 7"/>
          <p:cNvSpPr/>
          <p:nvPr/>
        </p:nvSpPr>
        <p:spPr>
          <a:xfrm>
            <a:off x="6658702" y="70902"/>
            <a:ext cx="2509020" cy="461665"/>
          </a:xfrm>
          <a:prstGeom prst="rect">
            <a:avLst/>
          </a:prstGeom>
        </p:spPr>
        <p:txBody>
          <a:bodyPr wrap="none">
            <a:spAutoFit/>
          </a:bodyPr>
          <a:lstStyle/>
          <a:p>
            <a:r>
              <a:rPr lang="en" sz="2400" b="1" dirty="0" smtClean="0">
                <a:solidFill>
                  <a:srgbClr val="FFFFFF"/>
                </a:solidFill>
              </a:rPr>
              <a:t>Text Formatting</a:t>
            </a:r>
            <a:endParaRPr lang="en-US" sz="2400" b="1" dirty="0"/>
          </a:p>
        </p:txBody>
      </p:sp>
    </p:spTree>
    <p:extLst>
      <p:ext uri="{BB962C8B-B14F-4D97-AF65-F5344CB8AC3E}">
        <p14:creationId xmlns:p14="http://schemas.microsoft.com/office/powerpoint/2010/main" val="2589068519"/>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engagment….</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3. Link Type</a:t>
            </a:r>
          </a:p>
          <a:p>
            <a:pPr lvl="0">
              <a:spcBef>
                <a:spcPts val="0"/>
              </a:spcBef>
              <a:buNone/>
            </a:pPr>
            <a:r>
              <a:rPr lang="en" dirty="0"/>
              <a:t>Having internal and external links in the post is best!</a:t>
            </a:r>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a:t>4</a:t>
            </a:r>
            <a:r>
              <a:rPr lang="en" b="1" dirty="0" smtClean="0"/>
              <a:t>. Link Position</a:t>
            </a:r>
            <a:endParaRPr lang="en" b="1" dirty="0"/>
          </a:p>
          <a:p>
            <a:pPr lvl="0">
              <a:spcBef>
                <a:spcPts val="0"/>
              </a:spcBef>
              <a:buNone/>
            </a:pPr>
            <a:r>
              <a:rPr lang="en" dirty="0"/>
              <a:t>Place link in text only!</a:t>
            </a:r>
          </a:p>
        </p:txBody>
      </p:sp>
      <p:sp>
        <p:nvSpPr>
          <p:cNvPr id="8" name="Rectangle 7"/>
          <p:cNvSpPr/>
          <p:nvPr/>
        </p:nvSpPr>
        <p:spPr>
          <a:xfrm>
            <a:off x="6658702" y="70902"/>
            <a:ext cx="2509020" cy="461665"/>
          </a:xfrm>
          <a:prstGeom prst="rect">
            <a:avLst/>
          </a:prstGeom>
        </p:spPr>
        <p:txBody>
          <a:bodyPr wrap="none">
            <a:spAutoFit/>
          </a:bodyPr>
          <a:lstStyle/>
          <a:p>
            <a:r>
              <a:rPr lang="en" sz="2400" b="1" dirty="0" smtClean="0">
                <a:solidFill>
                  <a:srgbClr val="FFFFFF"/>
                </a:solidFill>
              </a:rPr>
              <a:t>Text Formatting</a:t>
            </a:r>
            <a:endParaRPr lang="en-US" sz="2400" b="1" dirty="0"/>
          </a:p>
        </p:txBody>
      </p:sp>
    </p:spTree>
    <p:extLst>
      <p:ext uri="{BB962C8B-B14F-4D97-AF65-F5344CB8AC3E}">
        <p14:creationId xmlns:p14="http://schemas.microsoft.com/office/powerpoint/2010/main" val="1462960254"/>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78725" y="1919275"/>
            <a:ext cx="7913790" cy="1159799"/>
          </a:xfrm>
          <a:prstGeom prst="rect">
            <a:avLst/>
          </a:prstGeom>
        </p:spPr>
        <p:txBody>
          <a:bodyPr lIns="91425" tIns="91425" rIns="91425" bIns="91425" anchor="t" anchorCtr="0">
            <a:noAutofit/>
          </a:bodyPr>
          <a:lstStyle/>
          <a:p>
            <a:pPr rtl="0">
              <a:spcBef>
                <a:spcPts val="0"/>
              </a:spcBef>
              <a:buNone/>
            </a:pPr>
            <a:r>
              <a:rPr lang="en" dirty="0" smtClean="0"/>
              <a:t>Category No. 2</a:t>
            </a:r>
            <a:endParaRPr lang="en" dirty="0"/>
          </a:p>
          <a:p>
            <a:pPr lvl="0" rtl="0">
              <a:spcBef>
                <a:spcPts val="0"/>
              </a:spcBef>
              <a:buNone/>
            </a:pPr>
            <a:r>
              <a:rPr lang="en" b="0" dirty="0" smtClean="0"/>
              <a:t>Editorial Direction</a:t>
            </a:r>
            <a:endParaRPr lang="en" b="0" dirty="0"/>
          </a:p>
        </p:txBody>
      </p:sp>
      <p:sp>
        <p:nvSpPr>
          <p:cNvPr id="4"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smtClean="0">
                <a:solidFill>
                  <a:schemeClr val="tx1"/>
                </a:solidFill>
              </a:rPr>
              <a:t>Subhead of any value here?</a:t>
            </a:r>
            <a:endParaRPr lang="en" i="1" dirty="0">
              <a:solidFill>
                <a:schemeClr val="tx1"/>
              </a:solidFill>
            </a:endParaRPr>
          </a:p>
        </p:txBody>
      </p:sp>
    </p:spTree>
    <p:extLst>
      <p:ext uri="{BB962C8B-B14F-4D97-AF65-F5344CB8AC3E}">
        <p14:creationId xmlns:p14="http://schemas.microsoft.com/office/powerpoint/2010/main" val="2794497986"/>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86668" y="1354750"/>
            <a:ext cx="8069400" cy="1159799"/>
          </a:xfrm>
          <a:prstGeom prst="rect">
            <a:avLst/>
          </a:prstGeom>
          <a:noFill/>
          <a:ln>
            <a:noFill/>
          </a:ln>
        </p:spPr>
        <p:txBody>
          <a:bodyPr lIns="91425" tIns="91425" rIns="91425" bIns="91425" anchor="t" anchorCtr="0">
            <a:noAutofit/>
          </a:bodyPr>
          <a:lstStyle/>
          <a:p>
            <a:pPr lvl="0" rtl="0">
              <a:spcBef>
                <a:spcPts val="0"/>
              </a:spcBef>
              <a:buNone/>
            </a:pPr>
            <a:r>
              <a:rPr lang="en" sz="9600" dirty="0" smtClean="0">
                <a:solidFill>
                  <a:srgbClr val="FFFFFF"/>
                </a:solidFill>
              </a:rPr>
              <a:t>Definitions</a:t>
            </a:r>
            <a:endParaRPr lang="en" sz="9600" dirty="0">
              <a:solidFill>
                <a:srgbClr val="FFFFFF"/>
              </a:solidFill>
            </a:endParaRPr>
          </a:p>
        </p:txBody>
      </p:sp>
      <p:sp>
        <p:nvSpPr>
          <p:cNvPr id="3" name="Rectangle 2"/>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2756658313"/>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Third Person</a:t>
            </a:r>
          </a:p>
        </p:txBody>
      </p:sp>
      <p:sp>
        <p:nvSpPr>
          <p:cNvPr id="6" name="Shape 147"/>
          <p:cNvSpPr/>
          <p:nvPr/>
        </p:nvSpPr>
        <p:spPr>
          <a:xfrm>
            <a:off x="3092106" y="1859673"/>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Second Person</a:t>
            </a:r>
          </a:p>
        </p:txBody>
      </p:sp>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r>
              <a:rPr lang="en" dirty="0" smtClean="0"/>
              <a:t>Copy </a:t>
            </a:r>
            <a:r>
              <a:rPr lang="en" dirty="0"/>
              <a:t/>
            </a:r>
            <a:br>
              <a:rPr lang="en" dirty="0"/>
            </a:br>
            <a:r>
              <a:rPr lang="en" dirty="0">
                <a:solidFill>
                  <a:srgbClr val="FF004E"/>
                </a:solidFill>
              </a:rPr>
              <a:t>perspective</a:t>
            </a: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First Person</a:t>
            </a:r>
          </a:p>
        </p:txBody>
      </p:sp>
    </p:spTree>
    <p:extLst>
      <p:ext uri="{BB962C8B-B14F-4D97-AF65-F5344CB8AC3E}">
        <p14:creationId xmlns:p14="http://schemas.microsoft.com/office/powerpoint/2010/main" val="3212085821"/>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Content </a:t>
            </a:r>
            <a:br>
              <a:rPr lang="en" dirty="0" smtClean="0"/>
            </a:br>
            <a:r>
              <a:rPr lang="en" dirty="0" smtClean="0">
                <a:solidFill>
                  <a:srgbClr val="FF004E"/>
                </a:solidFill>
              </a:rPr>
              <a:t>ownership</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Owned</a:t>
            </a:r>
          </a:p>
          <a:p>
            <a:pPr lvl="0" algn="ctr" rtl="0">
              <a:spcBef>
                <a:spcPts val="0"/>
              </a:spcBef>
              <a:buNone/>
            </a:pPr>
            <a:r>
              <a:rPr lang="en" b="1" dirty="0" smtClean="0">
                <a:solidFill>
                  <a:srgbClr val="FFFFFF"/>
                </a:solidFill>
                <a:latin typeface="Titillium Web"/>
                <a:ea typeface="Titillium Web"/>
                <a:cs typeface="Titillium Web"/>
                <a:sym typeface="Titillium Web"/>
              </a:rPr>
              <a:t>References only own site or materials</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Third-Party</a:t>
            </a:r>
          </a:p>
          <a:p>
            <a:pPr lvl="0" algn="ctr" rtl="0">
              <a:spcBef>
                <a:spcPts val="0"/>
              </a:spcBef>
              <a:buNone/>
            </a:pPr>
            <a:r>
              <a:rPr lang="en" b="1" dirty="0" smtClean="0">
                <a:solidFill>
                  <a:srgbClr val="FFFFFF"/>
                </a:solidFill>
                <a:latin typeface="Titillium Web"/>
                <a:ea typeface="Titillium Web"/>
                <a:cs typeface="Titillium Web"/>
                <a:sym typeface="Titillium Web"/>
              </a:rPr>
              <a:t>References news, world events and other sites</a:t>
            </a:r>
          </a:p>
        </p:txBody>
      </p:sp>
      <p:sp>
        <p:nvSpPr>
          <p:cNvPr id="8" name="TextBox 7"/>
          <p:cNvSpPr txBox="1"/>
          <p:nvPr/>
        </p:nvSpPr>
        <p:spPr>
          <a:xfrm>
            <a:off x="5381462" y="541236"/>
            <a:ext cx="3505363" cy="738664"/>
          </a:xfrm>
          <a:prstGeom prst="rect">
            <a:avLst/>
          </a:prstGeom>
          <a:noFill/>
        </p:spPr>
        <p:txBody>
          <a:bodyPr wrap="square" rtlCol="0">
            <a:spAutoFit/>
          </a:bodyPr>
          <a:lstStyle/>
          <a:p>
            <a:pPr algn="r"/>
            <a:r>
              <a:rPr lang="en-US" b="1" dirty="0" smtClean="0"/>
              <a:t>Note</a:t>
            </a:r>
            <a:r>
              <a:rPr lang="en-US" dirty="0" smtClean="0"/>
              <a:t>: See </a:t>
            </a:r>
            <a:r>
              <a:rPr lang="en-US" i="1" dirty="0" smtClean="0"/>
              <a:t>Social Media Metrics: How to Measure and Optimize Your Marketing Investment</a:t>
            </a:r>
            <a:r>
              <a:rPr lang="en-US" dirty="0" smtClean="0"/>
              <a:t>, by Jim Sterne</a:t>
            </a:r>
            <a:endParaRPr lang="en-US" dirty="0"/>
          </a:p>
        </p:txBody>
      </p:sp>
    </p:spTree>
    <p:extLst>
      <p:ext uri="{BB962C8B-B14F-4D97-AF65-F5344CB8AC3E}">
        <p14:creationId xmlns:p14="http://schemas.microsoft.com/office/powerpoint/2010/main" val="108586453"/>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rtl="0">
              <a:spcBef>
                <a:spcPts val="0"/>
              </a:spcBef>
              <a:buNone/>
            </a:pPr>
            <a:r>
              <a:rPr lang="en" dirty="0" smtClean="0"/>
              <a:t>Presentation</a:t>
            </a:r>
            <a:endParaRPr lang="en" dirty="0"/>
          </a:p>
          <a:p>
            <a:pPr>
              <a:spcBef>
                <a:spcPts val="0"/>
              </a:spcBef>
              <a:buNone/>
            </a:pPr>
            <a:r>
              <a:rPr lang="en" dirty="0" smtClean="0">
                <a:solidFill>
                  <a:srgbClr val="FF004E"/>
                </a:solidFill>
              </a:rPr>
              <a:t>organization</a:t>
            </a:r>
            <a:endParaRPr lang="en" dirty="0">
              <a:solidFill>
                <a:srgbClr val="FF004E"/>
              </a:solidFill>
            </a:endParaRPr>
          </a:p>
        </p:txBody>
      </p:sp>
      <p:sp>
        <p:nvSpPr>
          <p:cNvPr id="98" name="Shape 98"/>
          <p:cNvSpPr txBox="1">
            <a:spLocks noGrp="1"/>
          </p:cNvSpPr>
          <p:nvPr>
            <p:ph type="body" idx="1"/>
          </p:nvPr>
        </p:nvSpPr>
        <p:spPr>
          <a:xfrm>
            <a:off x="844425" y="1586325"/>
            <a:ext cx="5678295" cy="3148499"/>
          </a:xfrm>
          <a:prstGeom prst="rect">
            <a:avLst/>
          </a:prstGeom>
        </p:spPr>
        <p:txBody>
          <a:bodyPr lIns="91425" tIns="91425" rIns="91425" bIns="91425" anchor="t" anchorCtr="0">
            <a:noAutofit/>
          </a:bodyPr>
          <a:lstStyle/>
          <a:p>
            <a:pPr marL="457200" indent="-228600"/>
            <a:r>
              <a:rPr lang="en" b="1" dirty="0" smtClean="0"/>
              <a:t>Prologue</a:t>
            </a:r>
            <a:r>
              <a:rPr lang="en" dirty="0" smtClean="0"/>
              <a:t> </a:t>
            </a:r>
            <a:r>
              <a:rPr lang="en" dirty="0"/>
              <a:t>– Identifying social media </a:t>
            </a:r>
            <a:r>
              <a:rPr lang="en" dirty="0" smtClean="0"/>
              <a:t>goals</a:t>
            </a:r>
          </a:p>
          <a:p>
            <a:pPr marL="457200" indent="-228600"/>
            <a:r>
              <a:rPr lang="en" b="1" dirty="0" smtClean="0"/>
              <a:t>Methods</a:t>
            </a:r>
            <a:r>
              <a:rPr lang="en" dirty="0" smtClean="0"/>
              <a:t> – How the evaluation was conducted and framework developed</a:t>
            </a:r>
            <a:br>
              <a:rPr lang="en" dirty="0" smtClean="0"/>
            </a:br>
            <a:endParaRPr lang="en" dirty="0" smtClean="0"/>
          </a:p>
          <a:p>
            <a:pPr marL="457200" lvl="0" indent="-228600" rtl="0">
              <a:spcBef>
                <a:spcPts val="0"/>
              </a:spcBef>
            </a:pPr>
            <a:r>
              <a:rPr lang="en" b="1" dirty="0" smtClean="0"/>
              <a:t>Category No. 1 </a:t>
            </a:r>
            <a:r>
              <a:rPr lang="en" dirty="0" smtClean="0"/>
              <a:t>– Text Formatting</a:t>
            </a:r>
          </a:p>
          <a:p>
            <a:pPr marL="457200" lvl="0" indent="-228600" rtl="0">
              <a:spcBef>
                <a:spcPts val="0"/>
              </a:spcBef>
            </a:pPr>
            <a:r>
              <a:rPr lang="en" b="1" dirty="0" smtClean="0"/>
              <a:t>Category No. 2 </a:t>
            </a:r>
            <a:r>
              <a:rPr lang="en" dirty="0" smtClean="0"/>
              <a:t>– Editorial Direction</a:t>
            </a:r>
          </a:p>
          <a:p>
            <a:pPr marL="457200" lvl="0" indent="-228600" rtl="0">
              <a:spcBef>
                <a:spcPts val="0"/>
              </a:spcBef>
            </a:pPr>
            <a:r>
              <a:rPr lang="en" b="1" dirty="0" smtClean="0"/>
              <a:t>Category No. 3 </a:t>
            </a:r>
            <a:r>
              <a:rPr lang="en" dirty="0" smtClean="0"/>
              <a:t>– Visuals and Content</a:t>
            </a:r>
          </a:p>
          <a:p>
            <a:pPr marL="228600" lvl="0" rtl="0">
              <a:spcBef>
                <a:spcPts val="0"/>
              </a:spcBef>
              <a:buNone/>
            </a:pPr>
            <a:endParaRPr lang="en" dirty="0" smtClean="0"/>
          </a:p>
          <a:p>
            <a:pPr marL="457200" lvl="0" indent="-228600" rtl="0">
              <a:spcBef>
                <a:spcPts val="0"/>
              </a:spcBef>
            </a:pPr>
            <a:r>
              <a:rPr lang="en" b="1" dirty="0" smtClean="0"/>
              <a:t>Conclusions </a:t>
            </a:r>
            <a:r>
              <a:rPr lang="en" dirty="0" smtClean="0"/>
              <a:t>– Bringing It All Together and Discussion</a:t>
            </a:r>
          </a:p>
        </p:txBody>
      </p:sp>
      <p:sp>
        <p:nvSpPr>
          <p:cNvPr id="3" name="Rectangle 2"/>
          <p:cNvSpPr/>
          <p:nvPr/>
        </p:nvSpPr>
        <p:spPr>
          <a:xfrm>
            <a:off x="6339840" y="2442226"/>
            <a:ext cx="2140540" cy="738664"/>
          </a:xfrm>
          <a:prstGeom prst="rect">
            <a:avLst/>
          </a:prstGeom>
        </p:spPr>
        <p:txBody>
          <a:bodyPr wrap="square">
            <a:spAutoFit/>
          </a:bodyPr>
          <a:lstStyle/>
          <a:p>
            <a:pPr marL="228600" lvl="0"/>
            <a:r>
              <a:rPr lang="en-US" dirty="0">
                <a:solidFill>
                  <a:srgbClr val="FF0066"/>
                </a:solidFill>
              </a:rPr>
              <a:t>&gt;</a:t>
            </a:r>
            <a:r>
              <a:rPr lang="en-US" dirty="0" smtClean="0"/>
              <a:t> Body of work is evaluated on these dimensions.</a:t>
            </a:r>
            <a:endParaRPr lang="en-US" dirty="0"/>
          </a:p>
        </p:txBody>
      </p:sp>
      <p:sp>
        <p:nvSpPr>
          <p:cNvPr id="13" name="Rectangle 12"/>
          <p:cNvSpPr/>
          <p:nvPr/>
        </p:nvSpPr>
        <p:spPr>
          <a:xfrm>
            <a:off x="6339840" y="3588525"/>
            <a:ext cx="2140540" cy="738664"/>
          </a:xfrm>
          <a:prstGeom prst="rect">
            <a:avLst/>
          </a:prstGeom>
        </p:spPr>
        <p:txBody>
          <a:bodyPr wrap="square">
            <a:spAutoFit/>
          </a:bodyPr>
          <a:lstStyle/>
          <a:p>
            <a:pPr marL="228600" lvl="0"/>
            <a:r>
              <a:rPr lang="en-US" dirty="0">
                <a:solidFill>
                  <a:srgbClr val="FF0066"/>
                </a:solidFill>
              </a:rPr>
              <a:t>&gt;</a:t>
            </a:r>
            <a:r>
              <a:rPr lang="en-US" dirty="0" smtClean="0"/>
              <a:t> Recommendations for future content based off analysis.</a:t>
            </a:r>
            <a:endParaRPr lang="en-US" dirty="0"/>
          </a:p>
        </p:txBody>
      </p:sp>
      <p:sp>
        <p:nvSpPr>
          <p:cNvPr id="14" name="Rectangle 13"/>
          <p:cNvSpPr/>
          <p:nvPr/>
        </p:nvSpPr>
        <p:spPr>
          <a:xfrm>
            <a:off x="6339840" y="1640654"/>
            <a:ext cx="2140540" cy="738664"/>
          </a:xfrm>
          <a:prstGeom prst="rect">
            <a:avLst/>
          </a:prstGeom>
        </p:spPr>
        <p:txBody>
          <a:bodyPr wrap="square">
            <a:spAutoFit/>
          </a:bodyPr>
          <a:lstStyle/>
          <a:p>
            <a:pPr marL="228600" lvl="0"/>
            <a:r>
              <a:rPr lang="en-US" dirty="0" smtClean="0">
                <a:solidFill>
                  <a:srgbClr val="FF0066"/>
                </a:solidFill>
              </a:rPr>
              <a:t>&gt;</a:t>
            </a:r>
            <a:r>
              <a:rPr lang="en-US" dirty="0" smtClean="0"/>
              <a:t> Goals of social media efforts are clarified.</a:t>
            </a:r>
            <a:endParaRPr lang="en-US" dirty="0"/>
          </a:p>
        </p:txBody>
      </p:sp>
    </p:spTree>
    <p:extLst>
      <p:ext uri="{BB962C8B-B14F-4D97-AF65-F5344CB8AC3E}">
        <p14:creationId xmlns:p14="http://schemas.microsoft.com/office/powerpoint/2010/main" val="2011873393"/>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Point of</a:t>
            </a:r>
            <a:br>
              <a:rPr lang="en" dirty="0" smtClean="0"/>
            </a:br>
            <a:r>
              <a:rPr lang="en" dirty="0" smtClean="0">
                <a:solidFill>
                  <a:srgbClr val="FF0066"/>
                </a:solidFill>
              </a:rPr>
              <a:t>View</a:t>
            </a:r>
            <a:endParaRPr lang="en" dirty="0">
              <a:solidFill>
                <a:srgbClr val="FF0066"/>
              </a:solidFill>
            </a:endParaRPr>
          </a:p>
        </p:txBody>
      </p:sp>
      <p:sp>
        <p:nvSpPr>
          <p:cNvPr id="146" name="Shape 146"/>
          <p:cNvSpPr/>
          <p:nvPr/>
        </p:nvSpPr>
        <p:spPr>
          <a:xfrm>
            <a:off x="3043980" y="1767098"/>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Deliberate (Active)</a:t>
            </a:r>
          </a:p>
          <a:p>
            <a:pPr lvl="0" algn="ctr" rtl="0">
              <a:spcBef>
                <a:spcPts val="0"/>
              </a:spcBef>
              <a:buNone/>
            </a:pPr>
            <a:r>
              <a:rPr lang="en" b="1" dirty="0" smtClean="0">
                <a:solidFill>
                  <a:srgbClr val="FFFFFF"/>
                </a:solidFill>
                <a:latin typeface="Titillium Web"/>
                <a:ea typeface="Titillium Web"/>
                <a:cs typeface="Titillium Web"/>
                <a:sym typeface="Titillium Web"/>
              </a:rPr>
              <a:t>Posts provide a viewpoint you can’t find elsewhere.</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Neutrality (Passive)</a:t>
            </a:r>
          </a:p>
          <a:p>
            <a:pPr lvl="0" algn="ctr" rtl="0">
              <a:spcBef>
                <a:spcPts val="0"/>
              </a:spcBef>
              <a:buNone/>
            </a:pPr>
            <a:r>
              <a:rPr lang="en" b="1" dirty="0" smtClean="0">
                <a:solidFill>
                  <a:srgbClr val="FFFFFF"/>
                </a:solidFill>
                <a:latin typeface="Titillium Web"/>
                <a:ea typeface="Titillium Web"/>
                <a:cs typeface="Titillium Web"/>
                <a:sym typeface="Titillium Web"/>
              </a:rPr>
              <a:t>Posts only provide objective data on a topic.</a:t>
            </a:r>
          </a:p>
        </p:txBody>
      </p:sp>
      <p:sp>
        <p:nvSpPr>
          <p:cNvPr id="7" name="TextBox 6"/>
          <p:cNvSpPr txBox="1"/>
          <p:nvPr/>
        </p:nvSpPr>
        <p:spPr>
          <a:xfrm>
            <a:off x="5381462" y="541236"/>
            <a:ext cx="3505363" cy="738664"/>
          </a:xfrm>
          <a:prstGeom prst="rect">
            <a:avLst/>
          </a:prstGeom>
          <a:noFill/>
        </p:spPr>
        <p:txBody>
          <a:bodyPr wrap="square" rtlCol="0">
            <a:spAutoFit/>
          </a:bodyPr>
          <a:lstStyle/>
          <a:p>
            <a:pPr algn="r"/>
            <a:r>
              <a:rPr lang="en-US" b="1" dirty="0" smtClean="0"/>
              <a:t>Note</a:t>
            </a:r>
            <a:r>
              <a:rPr lang="en-US" dirty="0" smtClean="0"/>
              <a:t>: See </a:t>
            </a:r>
            <a:r>
              <a:rPr lang="en-US" i="1" dirty="0" smtClean="0"/>
              <a:t>Social Media Metrics: How to Measure and Optimize Your Marketing Investment</a:t>
            </a:r>
            <a:r>
              <a:rPr lang="en-US" dirty="0" smtClean="0"/>
              <a:t>, by Jim Sterne</a:t>
            </a:r>
            <a:endParaRPr lang="en-US" dirty="0"/>
          </a:p>
        </p:txBody>
      </p:sp>
    </p:spTree>
    <p:extLst>
      <p:ext uri="{BB962C8B-B14F-4D97-AF65-F5344CB8AC3E}">
        <p14:creationId xmlns:p14="http://schemas.microsoft.com/office/powerpoint/2010/main" val="3842165999"/>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Familiarity </a:t>
            </a:r>
            <a:br>
              <a:rPr lang="en" dirty="0" smtClean="0"/>
            </a:br>
            <a:r>
              <a:rPr lang="en" dirty="0" smtClean="0">
                <a:solidFill>
                  <a:srgbClr val="FF0066"/>
                </a:solidFill>
              </a:rPr>
              <a:t>of topic</a:t>
            </a:r>
            <a:endParaRPr lang="en" dirty="0">
              <a:solidFill>
                <a:srgbClr val="FF0066"/>
              </a:solidFill>
            </a:endParaRPr>
          </a:p>
        </p:txBody>
      </p:sp>
      <p:sp>
        <p:nvSpPr>
          <p:cNvPr id="146" name="Shape 146"/>
          <p:cNvSpPr/>
          <p:nvPr/>
        </p:nvSpPr>
        <p:spPr>
          <a:xfrm>
            <a:off x="3043980" y="1767098"/>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971550" y="1859674"/>
            <a:ext cx="2575570"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Not Top 6</a:t>
            </a:r>
          </a:p>
          <a:p>
            <a:pPr lvl="0" algn="ctr" rtl="0">
              <a:spcBef>
                <a:spcPts val="0"/>
              </a:spcBef>
              <a:buNone/>
            </a:pPr>
            <a:r>
              <a:rPr lang="en" b="1" dirty="0" smtClean="0">
                <a:solidFill>
                  <a:srgbClr val="FFFFFF"/>
                </a:solidFill>
                <a:latin typeface="Titillium Web"/>
                <a:ea typeface="Titillium Web"/>
                <a:cs typeface="Titillium Web"/>
                <a:sym typeface="Titillium Web"/>
              </a:rPr>
              <a:t>Car safety features is not in the campaign’s “Top Six” car safety features</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187788" y="1859674"/>
            <a:ext cx="2575570"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b="1" dirty="0" smtClean="0">
                <a:solidFill>
                  <a:srgbClr val="FFFFFF"/>
                </a:solidFill>
                <a:latin typeface="Titillium Web"/>
                <a:ea typeface="Titillium Web"/>
                <a:cs typeface="Titillium Web"/>
                <a:sym typeface="Titillium Web"/>
              </a:rPr>
              <a:t>Top 6</a:t>
            </a:r>
          </a:p>
          <a:p>
            <a:pPr lvl="0" algn="ctr" rtl="0">
              <a:spcBef>
                <a:spcPts val="0"/>
              </a:spcBef>
              <a:buNone/>
            </a:pPr>
            <a:r>
              <a:rPr lang="en" b="1" dirty="0" smtClean="0">
                <a:solidFill>
                  <a:srgbClr val="FFFFFF"/>
                </a:solidFill>
                <a:latin typeface="Titillium Web"/>
                <a:ea typeface="Titillium Web"/>
                <a:cs typeface="Titillium Web"/>
                <a:sym typeface="Titillium Web"/>
              </a:rPr>
              <a:t>Car safety feature is in the campaign’s “Top Six” car safety features</a:t>
            </a:r>
          </a:p>
        </p:txBody>
      </p:sp>
      <p:sp>
        <p:nvSpPr>
          <p:cNvPr id="6" name="TextBox 5"/>
          <p:cNvSpPr txBox="1"/>
          <p:nvPr/>
        </p:nvSpPr>
        <p:spPr>
          <a:xfrm>
            <a:off x="5381462" y="541236"/>
            <a:ext cx="3505363" cy="738664"/>
          </a:xfrm>
          <a:prstGeom prst="rect">
            <a:avLst/>
          </a:prstGeom>
          <a:noFill/>
        </p:spPr>
        <p:txBody>
          <a:bodyPr wrap="square" rtlCol="0">
            <a:spAutoFit/>
          </a:bodyPr>
          <a:lstStyle/>
          <a:p>
            <a:pPr algn="r"/>
            <a:r>
              <a:rPr lang="en-US" b="1" dirty="0" smtClean="0"/>
              <a:t>Note</a:t>
            </a:r>
            <a:r>
              <a:rPr lang="en-US" dirty="0" smtClean="0"/>
              <a:t>: See </a:t>
            </a:r>
            <a:r>
              <a:rPr lang="en-US" i="1" dirty="0" smtClean="0"/>
              <a:t>Social Media Metrics: How to Measure and Optimize Your Marketing Investment</a:t>
            </a:r>
            <a:r>
              <a:rPr lang="en-US" dirty="0" smtClean="0"/>
              <a:t>, by Jim Sterne</a:t>
            </a:r>
            <a:endParaRPr lang="en-US" dirty="0"/>
          </a:p>
        </p:txBody>
      </p:sp>
    </p:spTree>
    <p:extLst>
      <p:ext uri="{BB962C8B-B14F-4D97-AF65-F5344CB8AC3E}">
        <p14:creationId xmlns:p14="http://schemas.microsoft.com/office/powerpoint/2010/main" val="104109537"/>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742950"/>
            <a:ext cx="3226800" cy="536950"/>
          </a:xfrm>
          <a:prstGeom prst="rect">
            <a:avLst/>
          </a:prstGeom>
        </p:spPr>
        <p:txBody>
          <a:bodyPr lIns="91425" tIns="91425" rIns="91425" bIns="91425" anchor="t" anchorCtr="0">
            <a:noAutofit/>
          </a:bodyPr>
          <a:lstStyle/>
          <a:p>
            <a:pPr>
              <a:spcBef>
                <a:spcPts val="0"/>
              </a:spcBef>
              <a:buNone/>
            </a:pPr>
            <a:r>
              <a:rPr lang="en" dirty="0" smtClean="0"/>
              <a:t>Meta</a:t>
            </a:r>
            <a:endParaRPr lang="en" dirty="0">
              <a:solidFill>
                <a:srgbClr val="FF0066"/>
              </a:solidFill>
            </a:endParaRPr>
          </a:p>
        </p:txBody>
      </p:sp>
      <p:sp>
        <p:nvSpPr>
          <p:cNvPr id="146" name="Shape 146"/>
          <p:cNvSpPr/>
          <p:nvPr/>
        </p:nvSpPr>
        <p:spPr>
          <a:xfrm>
            <a:off x="3043980" y="1767098"/>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914399" y="1859674"/>
            <a:ext cx="2617327"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000" b="1" dirty="0" smtClean="0">
                <a:solidFill>
                  <a:srgbClr val="FFFFFF"/>
                </a:solidFill>
                <a:latin typeface="Titillium Web"/>
                <a:ea typeface="Titillium Web"/>
                <a:cs typeface="Titillium Web"/>
                <a:sym typeface="Titillium Web"/>
              </a:rPr>
              <a:t>Self-Referencing</a:t>
            </a:r>
          </a:p>
          <a:p>
            <a:pPr lvl="0" algn="ctr" rtl="0">
              <a:spcBef>
                <a:spcPts val="0"/>
              </a:spcBef>
              <a:buNone/>
            </a:pPr>
            <a:r>
              <a:rPr lang="en" b="1" dirty="0" smtClean="0">
                <a:solidFill>
                  <a:srgbClr val="FFFFFF"/>
                </a:solidFill>
                <a:latin typeface="Titillium Web"/>
                <a:ea typeface="Titillium Web"/>
                <a:cs typeface="Titillium Web"/>
                <a:sym typeface="Titillium Web"/>
              </a:rPr>
              <a:t>Post clearly references the originator of the content.</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213188" y="1859674"/>
            <a:ext cx="2607320"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External</a:t>
            </a:r>
          </a:p>
          <a:p>
            <a:pPr lvl="0" algn="ctr" rtl="0">
              <a:spcBef>
                <a:spcPts val="0"/>
              </a:spcBef>
              <a:buNone/>
            </a:pPr>
            <a:r>
              <a:rPr lang="en" b="1" dirty="0" smtClean="0">
                <a:solidFill>
                  <a:srgbClr val="FFFFFF"/>
                </a:solidFill>
                <a:latin typeface="Titillium Web"/>
                <a:ea typeface="Titillium Web"/>
                <a:cs typeface="Titillium Web"/>
                <a:sym typeface="Titillium Web"/>
              </a:rPr>
              <a:t>Post presents ideas and topics divorced from originator.</a:t>
            </a:r>
          </a:p>
        </p:txBody>
      </p:sp>
    </p:spTree>
    <p:extLst>
      <p:ext uri="{BB962C8B-B14F-4D97-AF65-F5344CB8AC3E}">
        <p14:creationId xmlns:p14="http://schemas.microsoft.com/office/powerpoint/2010/main" val="2551290772"/>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10468" y="1364275"/>
            <a:ext cx="8069400" cy="1159799"/>
          </a:xfrm>
          <a:prstGeom prst="rect">
            <a:avLst/>
          </a:prstGeom>
          <a:noFill/>
          <a:ln>
            <a:noFill/>
          </a:ln>
        </p:spPr>
        <p:txBody>
          <a:bodyPr lIns="91425" tIns="91425" rIns="91425" bIns="91425" anchor="t" anchorCtr="0">
            <a:noAutofit/>
          </a:bodyPr>
          <a:lstStyle/>
          <a:p>
            <a:pPr lvl="0" rtl="0">
              <a:spcBef>
                <a:spcPts val="0"/>
              </a:spcBef>
              <a:buNone/>
            </a:pPr>
            <a:r>
              <a:rPr lang="en" sz="9600" dirty="0" smtClean="0">
                <a:solidFill>
                  <a:srgbClr val="FFFFFF"/>
                </a:solidFill>
              </a:rPr>
              <a:t>FINDINGS</a:t>
            </a:r>
            <a:endParaRPr lang="en" sz="9600" dirty="0">
              <a:solidFill>
                <a:srgbClr val="FFFFFF"/>
              </a:solidFill>
            </a:endParaRPr>
          </a:p>
        </p:txBody>
      </p:sp>
      <p:sp>
        <p:nvSpPr>
          <p:cNvPr id="3" name="Rectangle 2"/>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1536153662"/>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AutoNum type="arabicPeriod"/>
            </a:pPr>
            <a:r>
              <a:rPr lang="en-US" dirty="0" smtClean="0">
                <a:solidFill>
                  <a:srgbClr val="7030A0"/>
                </a:solidFill>
              </a:rPr>
              <a:t>Posts worded in the third person perspective had highest reach and engagement rate. “Second Person” perspective had lowest reach and engagement rate.</a:t>
            </a:r>
          </a:p>
          <a:p>
            <a:pPr marL="342900" lvl="0" indent="-342900">
              <a:spcBef>
                <a:spcPts val="0"/>
              </a:spcBef>
              <a:buAutoNum type="arabicPeriod"/>
            </a:pPr>
            <a:endParaRPr lang="en-US" dirty="0" smtClean="0">
              <a:solidFill>
                <a:srgbClr val="7030A0"/>
              </a:solidFill>
            </a:endParaRPr>
          </a:p>
          <a:p>
            <a:pPr marL="342900" lvl="0" indent="-342900">
              <a:spcBef>
                <a:spcPts val="0"/>
              </a:spcBef>
              <a:buAutoNum type="arabicPeriod"/>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5" name="Chart 4"/>
          <p:cNvGraphicFramePr>
            <a:graphicFrameLocks/>
          </p:cNvGraphicFramePr>
          <p:nvPr>
            <p:extLst>
              <p:ext uri="{D42A27DB-BD31-4B8C-83A1-F6EECF244321}">
                <p14:modId xmlns:p14="http://schemas.microsoft.com/office/powerpoint/2010/main" val="1456400474"/>
              </p:ext>
            </p:extLst>
          </p:nvPr>
        </p:nvGraphicFramePr>
        <p:xfrm>
          <a:off x="1017142" y="2217291"/>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902270762"/>
              </p:ext>
            </p:extLst>
          </p:nvPr>
        </p:nvGraphicFramePr>
        <p:xfrm>
          <a:off x="4772346" y="2217291"/>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6735643"/>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2"/>
            </a:pPr>
            <a:r>
              <a:rPr lang="en-US" dirty="0" smtClean="0">
                <a:solidFill>
                  <a:srgbClr val="7030A0"/>
                </a:solidFill>
              </a:rPr>
              <a:t>Posts referencing third party owned materials or sites had significantly higher reach (p=.028).</a:t>
            </a:r>
          </a:p>
          <a:p>
            <a:pPr marL="342900" lvl="0" indent="-342900">
              <a:spcBef>
                <a:spcPts val="0"/>
              </a:spcBef>
              <a:buFont typeface="+mj-lt"/>
              <a:buAutoNum type="arabicPeriod" startAt="2"/>
            </a:pPr>
            <a:endParaRPr lang="en-US" dirty="0" smtClean="0">
              <a:solidFill>
                <a:srgbClr val="7030A0"/>
              </a:solidFill>
            </a:endParaRPr>
          </a:p>
          <a:p>
            <a:pPr marL="342900" lvl="0" indent="-342900">
              <a:spcBef>
                <a:spcPts val="0"/>
              </a:spcBef>
              <a:buFont typeface="Titillium Web"/>
              <a:buAutoNum type="arabicPeriod" startAt="2"/>
            </a:pPr>
            <a:r>
              <a:rPr lang="en-US" dirty="0" smtClean="0">
                <a:solidFill>
                  <a:srgbClr val="7030A0"/>
                </a:solidFill>
              </a:rPr>
              <a:t>Ownership of materials had no significant affect on engagement (p=.889).</a:t>
            </a:r>
            <a:r>
              <a:rPr lang="en" dirty="0" smtClean="0">
                <a:solidFill>
                  <a:srgbClr val="FFFFFF"/>
                </a:solidFill>
              </a:rPr>
              <a:t>e</a:t>
            </a:r>
          </a:p>
          <a:p>
            <a:pPr lvl="2">
              <a:spcBef>
                <a:spcPts val="0"/>
              </a:spcBef>
              <a:buNone/>
            </a:pPr>
            <a:r>
              <a:rPr lang="en" dirty="0" smtClean="0">
                <a:solidFill>
                  <a:srgbClr val="FFFFFF"/>
                </a:solidFill>
              </a:rPr>
              <a:t>fReferences </a:t>
            </a:r>
            <a:r>
              <a:rPr lang="en" b="1" dirty="0">
                <a:solidFill>
                  <a:srgbClr val="FFFFFF"/>
                </a:solidFill>
              </a:rPr>
              <a:t>only own site or </a:t>
            </a:r>
            <a:r>
              <a:rPr lang="en" b="1" dirty="0" smtClean="0">
                <a:solidFill>
                  <a:srgbClr val="FFFFFF"/>
                </a:solidFill>
              </a:rPr>
              <a:t>materierences </a:t>
            </a:r>
            <a:r>
              <a:rPr lang="en" b="1" dirty="0">
                <a:solidFill>
                  <a:srgbClr val="FFFFFF"/>
                </a:solidFill>
              </a:rPr>
              <a:t>only own site or materials</a:t>
            </a:r>
          </a:p>
          <a:p>
            <a:pPr marL="342900" lvl="0" indent="-342900">
              <a:spcBef>
                <a:spcPts val="0"/>
              </a:spcBef>
              <a:buAutoNum type="arabicPeriod" startAt="2"/>
            </a:pPr>
            <a:endParaRPr lang="en-US" dirty="0" smtClean="0">
              <a:solidFill>
                <a:srgbClr val="7030A0"/>
              </a:solidFill>
            </a:endParaRPr>
          </a:p>
          <a:p>
            <a:pPr marL="342900" lvl="0" indent="-342900">
              <a:spcBef>
                <a:spcPts val="0"/>
              </a:spcBef>
              <a:buAutoNum type="arabicPeriod" startAt="2"/>
            </a:pPr>
            <a:endParaRPr lang="en-US" dirty="0" smtClean="0">
              <a:solidFill>
                <a:srgbClr val="7030A0"/>
              </a:solidFill>
            </a:endParaRPr>
          </a:p>
          <a:p>
            <a:pPr marL="342900" lvl="0" indent="-342900">
              <a:spcBef>
                <a:spcPts val="0"/>
              </a:spcBef>
              <a:buAutoNum type="arabicPeriod" startAt="2"/>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7" name="Chart 6"/>
          <p:cNvGraphicFramePr>
            <a:graphicFrameLocks/>
          </p:cNvGraphicFramePr>
          <p:nvPr>
            <p:extLst>
              <p:ext uri="{D42A27DB-BD31-4B8C-83A1-F6EECF244321}">
                <p14:modId xmlns:p14="http://schemas.microsoft.com/office/powerpoint/2010/main" val="3692083234"/>
              </p:ext>
            </p:extLst>
          </p:nvPr>
        </p:nvGraphicFramePr>
        <p:xfrm>
          <a:off x="755151" y="2381678"/>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031030487"/>
              </p:ext>
            </p:extLst>
          </p:nvPr>
        </p:nvGraphicFramePr>
        <p:xfrm>
          <a:off x="4854539" y="2381678"/>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51765749"/>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4"/>
            </a:pPr>
            <a:r>
              <a:rPr lang="en-US" dirty="0" smtClean="0">
                <a:solidFill>
                  <a:srgbClr val="7030A0"/>
                </a:solidFill>
              </a:rPr>
              <a:t>Point of view had no significant effect on reach or engagement.</a:t>
            </a:r>
          </a:p>
          <a:p>
            <a:pPr marL="342900" lvl="0" indent="-342900">
              <a:spcBef>
                <a:spcPts val="0"/>
              </a:spcBef>
              <a:buFont typeface="Titillium Web"/>
              <a:buAutoNum type="arabicPeriod" startAt="4"/>
            </a:pPr>
            <a:endParaRPr lang="en" b="1" dirty="0" smtClean="0">
              <a:solidFill>
                <a:srgbClr val="FFFFFF"/>
              </a:solidFill>
            </a:endParaRPr>
          </a:p>
          <a:p>
            <a:pPr lvl="0">
              <a:spcBef>
                <a:spcPts val="0"/>
              </a:spcBef>
              <a:buNone/>
            </a:pPr>
            <a:r>
              <a:rPr lang="en" b="1" dirty="0" smtClean="0">
                <a:solidFill>
                  <a:srgbClr val="FFFFFF"/>
                </a:solidFill>
              </a:rPr>
              <a:t>only </a:t>
            </a:r>
            <a:r>
              <a:rPr lang="en" b="1" dirty="0">
                <a:solidFill>
                  <a:srgbClr val="FFFFFF"/>
                </a:solidFill>
              </a:rPr>
              <a:t>own site or </a:t>
            </a:r>
            <a:r>
              <a:rPr lang="en" b="1" dirty="0" smtClean="0">
                <a:solidFill>
                  <a:srgbClr val="FFFFFF"/>
                </a:solidFill>
              </a:rPr>
              <a:t>materierences </a:t>
            </a:r>
            <a:r>
              <a:rPr lang="en" b="1" dirty="0">
                <a:solidFill>
                  <a:srgbClr val="FFFFFF"/>
                </a:solidFill>
              </a:rPr>
              <a:t>only own site or materials</a:t>
            </a:r>
          </a:p>
          <a:p>
            <a:pPr marL="342900" lvl="0" indent="-342900">
              <a:spcBef>
                <a:spcPts val="0"/>
              </a:spcBef>
              <a:buAutoNum type="arabicPeriod" startAt="4"/>
            </a:pPr>
            <a:endParaRPr lang="en-US" dirty="0" smtClean="0">
              <a:solidFill>
                <a:srgbClr val="7030A0"/>
              </a:solidFill>
            </a:endParaRPr>
          </a:p>
          <a:p>
            <a:pPr marL="342900" lvl="0" indent="-342900">
              <a:spcBef>
                <a:spcPts val="0"/>
              </a:spcBef>
              <a:buAutoNum type="arabicPeriod" startAt="4"/>
            </a:pPr>
            <a:endParaRPr lang="en-US" dirty="0" smtClean="0">
              <a:solidFill>
                <a:srgbClr val="7030A0"/>
              </a:solidFill>
            </a:endParaRPr>
          </a:p>
          <a:p>
            <a:pPr marL="342900" lvl="0" indent="-342900">
              <a:spcBef>
                <a:spcPts val="0"/>
              </a:spcBef>
              <a:buAutoNum type="arabicPeriod" startAt="4"/>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5" name="Chart 4"/>
          <p:cNvGraphicFramePr>
            <a:graphicFrameLocks/>
          </p:cNvGraphicFramePr>
          <p:nvPr>
            <p:extLst>
              <p:ext uri="{D42A27DB-BD31-4B8C-83A1-F6EECF244321}">
                <p14:modId xmlns:p14="http://schemas.microsoft.com/office/powerpoint/2010/main" val="1377956305"/>
              </p:ext>
            </p:extLst>
          </p:nvPr>
        </p:nvGraphicFramePr>
        <p:xfrm>
          <a:off x="765425" y="2299485"/>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575658921"/>
              </p:ext>
            </p:extLst>
          </p:nvPr>
        </p:nvGraphicFramePr>
        <p:xfrm>
          <a:off x="5099372" y="2441611"/>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596564"/>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5"/>
            </a:pPr>
            <a:r>
              <a:rPr lang="en-US" dirty="0" smtClean="0">
                <a:solidFill>
                  <a:srgbClr val="7030A0"/>
                </a:solidFill>
              </a:rPr>
              <a:t>Topic familiarity had no significant effect on reach or engagement.</a:t>
            </a:r>
          </a:p>
          <a:p>
            <a:pPr marL="342900" lvl="0" indent="-342900">
              <a:spcBef>
                <a:spcPts val="0"/>
              </a:spcBef>
              <a:buFont typeface="Titillium Web"/>
              <a:buAutoNum type="arabicPeriod" startAt="5"/>
            </a:pPr>
            <a:endParaRPr lang="en" b="1" dirty="0" smtClean="0">
              <a:solidFill>
                <a:srgbClr val="FFFFFF"/>
              </a:solidFill>
            </a:endParaRPr>
          </a:p>
          <a:p>
            <a:pPr lvl="0">
              <a:spcBef>
                <a:spcPts val="0"/>
              </a:spcBef>
              <a:buNone/>
            </a:pPr>
            <a:r>
              <a:rPr lang="en" b="1" dirty="0" smtClean="0">
                <a:solidFill>
                  <a:srgbClr val="FFFFFF"/>
                </a:solidFill>
              </a:rPr>
              <a:t>only </a:t>
            </a:r>
            <a:r>
              <a:rPr lang="en" b="1" dirty="0">
                <a:solidFill>
                  <a:srgbClr val="FFFFFF"/>
                </a:solidFill>
              </a:rPr>
              <a:t>own site or </a:t>
            </a:r>
            <a:r>
              <a:rPr lang="en" b="1" dirty="0" smtClean="0">
                <a:solidFill>
                  <a:srgbClr val="FFFFFF"/>
                </a:solidFill>
              </a:rPr>
              <a:t>materierences </a:t>
            </a:r>
            <a:r>
              <a:rPr lang="en" b="1" dirty="0">
                <a:solidFill>
                  <a:srgbClr val="FFFFFF"/>
                </a:solidFill>
              </a:rPr>
              <a:t>only own site or materials</a:t>
            </a:r>
          </a:p>
          <a:p>
            <a:pPr marL="342900" lvl="0" indent="-342900">
              <a:spcBef>
                <a:spcPts val="0"/>
              </a:spcBef>
              <a:buAutoNum type="arabicPeriod" startAt="4"/>
            </a:pPr>
            <a:endParaRPr lang="en-US" dirty="0" smtClean="0">
              <a:solidFill>
                <a:srgbClr val="7030A0"/>
              </a:solidFill>
            </a:endParaRPr>
          </a:p>
          <a:p>
            <a:pPr marL="342900" lvl="0" indent="-342900">
              <a:spcBef>
                <a:spcPts val="0"/>
              </a:spcBef>
              <a:buAutoNum type="arabicPeriod" startAt="4"/>
            </a:pPr>
            <a:endParaRPr lang="en-US" dirty="0" smtClean="0">
              <a:solidFill>
                <a:srgbClr val="7030A0"/>
              </a:solidFill>
            </a:endParaRPr>
          </a:p>
          <a:p>
            <a:pPr marL="342900" lvl="0" indent="-342900">
              <a:spcBef>
                <a:spcPts val="0"/>
              </a:spcBef>
              <a:buAutoNum type="arabicPeriod" startAt="4"/>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8" name="Chart 7"/>
          <p:cNvGraphicFramePr>
            <a:graphicFrameLocks/>
          </p:cNvGraphicFramePr>
          <p:nvPr>
            <p:extLst>
              <p:ext uri="{D42A27DB-BD31-4B8C-83A1-F6EECF244321}">
                <p14:modId xmlns:p14="http://schemas.microsoft.com/office/powerpoint/2010/main" val="1883936633"/>
              </p:ext>
            </p:extLst>
          </p:nvPr>
        </p:nvGraphicFramePr>
        <p:xfrm>
          <a:off x="4739776" y="2248114"/>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835583734"/>
              </p:ext>
            </p:extLst>
          </p:nvPr>
        </p:nvGraphicFramePr>
        <p:xfrm>
          <a:off x="888714" y="2217292"/>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4238812"/>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6"/>
            </a:pPr>
            <a:r>
              <a:rPr lang="en-US" dirty="0" smtClean="0">
                <a:solidFill>
                  <a:srgbClr val="7030A0"/>
                </a:solidFill>
              </a:rPr>
              <a:t>Posts that referenced sites and materials from both internal and external references had the highest reach and engagement rate.</a:t>
            </a:r>
          </a:p>
          <a:p>
            <a:pPr marL="342900" lvl="0" indent="-342900">
              <a:spcBef>
                <a:spcPts val="0"/>
              </a:spcBef>
              <a:buFont typeface="Titillium Web"/>
              <a:buAutoNum type="arabicPeriod" startAt="6"/>
            </a:pPr>
            <a:endParaRPr lang="en" b="1" dirty="0" smtClean="0">
              <a:solidFill>
                <a:srgbClr val="FFFFFF"/>
              </a:solidFill>
            </a:endParaRPr>
          </a:p>
          <a:p>
            <a:pPr lvl="0">
              <a:spcBef>
                <a:spcPts val="0"/>
              </a:spcBef>
              <a:buNone/>
            </a:pPr>
            <a:r>
              <a:rPr lang="en" b="1" dirty="0" smtClean="0">
                <a:solidFill>
                  <a:srgbClr val="FFFFFF"/>
                </a:solidFill>
              </a:rPr>
              <a:t>only </a:t>
            </a:r>
            <a:r>
              <a:rPr lang="en" b="1" dirty="0">
                <a:solidFill>
                  <a:srgbClr val="FFFFFF"/>
                </a:solidFill>
              </a:rPr>
              <a:t>own site or </a:t>
            </a:r>
            <a:r>
              <a:rPr lang="en" b="1" dirty="0" smtClean="0">
                <a:solidFill>
                  <a:srgbClr val="FFFFFF"/>
                </a:solidFill>
              </a:rPr>
              <a:t>materierences </a:t>
            </a:r>
            <a:r>
              <a:rPr lang="en" b="1" dirty="0">
                <a:solidFill>
                  <a:srgbClr val="FFFFFF"/>
                </a:solidFill>
              </a:rPr>
              <a:t>only own site or materials</a:t>
            </a:r>
          </a:p>
          <a:p>
            <a:pPr marL="342900" lvl="0" indent="-342900">
              <a:spcBef>
                <a:spcPts val="0"/>
              </a:spcBef>
              <a:buAutoNum type="arabicPeriod" startAt="4"/>
            </a:pPr>
            <a:endParaRPr lang="en-US" dirty="0" smtClean="0">
              <a:solidFill>
                <a:srgbClr val="7030A0"/>
              </a:solidFill>
            </a:endParaRPr>
          </a:p>
          <a:p>
            <a:pPr marL="342900" lvl="0" indent="-342900">
              <a:spcBef>
                <a:spcPts val="0"/>
              </a:spcBef>
              <a:buAutoNum type="arabicPeriod" startAt="4"/>
            </a:pPr>
            <a:endParaRPr lang="en-US" dirty="0" smtClean="0">
              <a:solidFill>
                <a:srgbClr val="7030A0"/>
              </a:solidFill>
            </a:endParaRPr>
          </a:p>
          <a:p>
            <a:pPr marL="342900" lvl="0" indent="-342900">
              <a:spcBef>
                <a:spcPts val="0"/>
              </a:spcBef>
              <a:buAutoNum type="arabicPeriod" startAt="4"/>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6" name="Chart 5"/>
          <p:cNvGraphicFramePr>
            <a:graphicFrameLocks/>
          </p:cNvGraphicFramePr>
          <p:nvPr>
            <p:extLst>
              <p:ext uri="{D42A27DB-BD31-4B8C-83A1-F6EECF244321}">
                <p14:modId xmlns:p14="http://schemas.microsoft.com/office/powerpoint/2010/main" val="3597701267"/>
              </p:ext>
            </p:extLst>
          </p:nvPr>
        </p:nvGraphicFramePr>
        <p:xfrm>
          <a:off x="4813443" y="2278936"/>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965491535"/>
              </p:ext>
            </p:extLst>
          </p:nvPr>
        </p:nvGraphicFramePr>
        <p:xfrm>
          <a:off x="544531" y="2318106"/>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8089317"/>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10468" y="1828800"/>
            <a:ext cx="9003008" cy="695274"/>
          </a:xfrm>
          <a:prstGeom prst="rect">
            <a:avLst/>
          </a:prstGeom>
          <a:noFill/>
          <a:ln>
            <a:noFill/>
          </a:ln>
        </p:spPr>
        <p:txBody>
          <a:bodyPr lIns="91425" tIns="91425" rIns="91425" bIns="91425" anchor="t" anchorCtr="0">
            <a:noAutofit/>
          </a:bodyPr>
          <a:lstStyle/>
          <a:p>
            <a:pPr lvl="0" rtl="0">
              <a:spcBef>
                <a:spcPts val="0"/>
              </a:spcBef>
              <a:buNone/>
            </a:pPr>
            <a:r>
              <a:rPr lang="en" sz="5400" dirty="0" smtClean="0">
                <a:solidFill>
                  <a:srgbClr val="FFFFFF"/>
                </a:solidFill>
              </a:rPr>
              <a:t>RECOMMENDATIONS</a:t>
            </a:r>
            <a:endParaRPr lang="en" sz="5400" dirty="0">
              <a:solidFill>
                <a:srgbClr val="FFFFFF"/>
              </a:solidFill>
            </a:endParaRPr>
          </a:p>
        </p:txBody>
      </p:sp>
      <p:sp>
        <p:nvSpPr>
          <p:cNvPr id="3"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dirty="0" smtClean="0">
                <a:solidFill>
                  <a:schemeClr val="tx1"/>
                </a:solidFill>
              </a:rPr>
              <a:t>Based on the analysis of social media data to date, the following tactics are recommended based on your goal.</a:t>
            </a:r>
            <a:endParaRPr lang="en" i="1" dirty="0">
              <a:solidFill>
                <a:schemeClr val="tx1"/>
              </a:solidFill>
            </a:endParaRPr>
          </a:p>
        </p:txBody>
      </p:sp>
      <p:sp>
        <p:nvSpPr>
          <p:cNvPr id="4" name="Rectangle 3"/>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3167290456"/>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826350" y="1519225"/>
            <a:ext cx="7913790" cy="1159799"/>
          </a:xfrm>
          <a:prstGeom prst="rect">
            <a:avLst/>
          </a:prstGeom>
        </p:spPr>
        <p:txBody>
          <a:bodyPr lIns="91425" tIns="91425" rIns="91425" bIns="91425" anchor="t" anchorCtr="0">
            <a:noAutofit/>
          </a:bodyPr>
          <a:lstStyle/>
          <a:p>
            <a:pPr rtl="0">
              <a:spcBef>
                <a:spcPts val="0"/>
              </a:spcBef>
              <a:buNone/>
            </a:pPr>
            <a:r>
              <a:rPr lang="en" dirty="0" smtClean="0"/>
              <a:t>Prologue.</a:t>
            </a:r>
            <a:r>
              <a:rPr lang="en" dirty="0"/>
              <a:t/>
            </a:r>
            <a:br>
              <a:rPr lang="en" dirty="0"/>
            </a:br>
            <a:r>
              <a:rPr lang="en" b="0" dirty="0" smtClean="0"/>
              <a:t>Framing the Purpose of Social Media in </a:t>
            </a:r>
            <a:r>
              <a:rPr lang="en" b="0" i="1" dirty="0" smtClean="0"/>
              <a:t>MyCarDoesWhat</a:t>
            </a:r>
            <a:endParaRPr lang="en" b="0" i="1" dirty="0"/>
          </a:p>
        </p:txBody>
      </p:sp>
      <p:sp>
        <p:nvSpPr>
          <p:cNvPr id="87" name="Shape 87"/>
          <p:cNvSpPr txBox="1">
            <a:spLocks noGrp="1"/>
          </p:cNvSpPr>
          <p:nvPr>
            <p:ph type="subTitle" idx="1"/>
          </p:nvPr>
        </p:nvSpPr>
        <p:spPr>
          <a:xfrm>
            <a:off x="712050" y="3954475"/>
            <a:ext cx="7631999" cy="784799"/>
          </a:xfrm>
          <a:prstGeom prst="rect">
            <a:avLst/>
          </a:prstGeom>
        </p:spPr>
        <p:txBody>
          <a:bodyPr lIns="91425" tIns="91425" rIns="91425" bIns="91425" anchor="t" anchorCtr="0">
            <a:noAutofit/>
          </a:bodyPr>
          <a:lstStyle/>
          <a:p>
            <a:pPr lvl="0" rtl="0">
              <a:spcBef>
                <a:spcPts val="0"/>
              </a:spcBef>
              <a:buNone/>
            </a:pPr>
            <a:r>
              <a:rPr lang="en" i="1" dirty="0" smtClean="0">
                <a:solidFill>
                  <a:schemeClr val="tx1"/>
                </a:solidFill>
              </a:rPr>
              <a:t>Subhead of any value here?</a:t>
            </a:r>
            <a:endParaRPr lang="en" i="1" dirty="0">
              <a:solidFill>
                <a:schemeClr val="tx1"/>
              </a:solidFill>
            </a:endParaRPr>
          </a:p>
        </p:txBody>
      </p:sp>
    </p:spTree>
    <p:extLst>
      <p:ext uri="{BB962C8B-B14F-4D97-AF65-F5344CB8AC3E}">
        <p14:creationId xmlns:p14="http://schemas.microsoft.com/office/powerpoint/2010/main" val="3296534601"/>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a:lnSpc>
                <a:spcPct val="75000"/>
              </a:lnSpc>
            </a:pPr>
            <a:r>
              <a:rPr lang="en" sz="6600" dirty="0" smtClean="0">
                <a:solidFill>
                  <a:srgbClr val="FFFFFF"/>
                </a:solidFill>
              </a:rPr>
              <a:t>If your goal is </a:t>
            </a:r>
            <a:r>
              <a:rPr lang="en" sz="6600" dirty="0">
                <a:solidFill>
                  <a:srgbClr val="FFFFFF"/>
                </a:solidFill>
              </a:rPr>
              <a:t>content </a:t>
            </a:r>
            <a:r>
              <a:rPr lang="en" sz="6600" dirty="0" smtClean="0">
                <a:solidFill>
                  <a:srgbClr val="FFFFFF"/>
                </a:solidFill>
              </a:rPr>
              <a:t>reach….</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1. Perspective</a:t>
            </a:r>
          </a:p>
          <a:p>
            <a:pPr lvl="0" rtl="0">
              <a:spcBef>
                <a:spcPts val="0"/>
              </a:spcBef>
              <a:buNone/>
            </a:pPr>
            <a:r>
              <a:rPr lang="en" dirty="0" smtClean="0"/>
              <a:t>Try to word posts in third person and avoid use of words like “you</a:t>
            </a:r>
            <a:r>
              <a:rPr lang="en" dirty="0"/>
              <a:t> </a:t>
            </a:r>
            <a:r>
              <a:rPr lang="en" dirty="0" smtClean="0"/>
              <a:t>and your”).</a:t>
            </a: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smtClean="0"/>
              <a:t>2. Ownership</a:t>
            </a:r>
            <a:endParaRPr lang="en" b="1" dirty="0"/>
          </a:p>
          <a:p>
            <a:pPr lvl="0">
              <a:spcBef>
                <a:spcPts val="0"/>
              </a:spcBef>
              <a:buNone/>
            </a:pPr>
            <a:r>
              <a:rPr lang="en" dirty="0" smtClean="0"/>
              <a:t>Collaborate with third parties and share their resources!</a:t>
            </a:r>
            <a:endParaRPr lang="en" dirty="0"/>
          </a:p>
        </p:txBody>
      </p:sp>
      <p:sp>
        <p:nvSpPr>
          <p:cNvPr id="9" name="Rectangle 8"/>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1315949931"/>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a:lnSpc>
                <a:spcPct val="75000"/>
              </a:lnSpc>
            </a:pPr>
            <a:r>
              <a:rPr lang="en" sz="6600" dirty="0" smtClean="0">
                <a:solidFill>
                  <a:srgbClr val="FFFFFF"/>
                </a:solidFill>
              </a:rPr>
              <a:t>If your goal is </a:t>
            </a:r>
            <a:r>
              <a:rPr lang="en" sz="6600" dirty="0">
                <a:solidFill>
                  <a:srgbClr val="FFFFFF"/>
                </a:solidFill>
              </a:rPr>
              <a:t>content reach ….</a:t>
            </a: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a:spcBef>
                <a:spcPts val="0"/>
              </a:spcBef>
              <a:buNone/>
            </a:pPr>
            <a:r>
              <a:rPr lang="en" b="1" dirty="0" smtClean="0"/>
              <a:t>3. </a:t>
            </a:r>
            <a:r>
              <a:rPr lang="en" b="1" dirty="0"/>
              <a:t>Point of </a:t>
            </a:r>
            <a:r>
              <a:rPr lang="en" b="1" dirty="0" smtClean="0"/>
              <a:t>view</a:t>
            </a:r>
            <a:endParaRPr lang="en" dirty="0" smtClean="0"/>
          </a:p>
          <a:p>
            <a:pPr lvl="0">
              <a:spcBef>
                <a:spcPts val="0"/>
              </a:spcBef>
              <a:buNone/>
            </a:pPr>
            <a:r>
              <a:rPr lang="en" dirty="0"/>
              <a:t>Try sharing deliberate (active) information that may not be as availble eslewhere (statistics, system specifications, etc).</a:t>
            </a:r>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a:t>4</a:t>
            </a:r>
            <a:r>
              <a:rPr lang="en" b="1" dirty="0" smtClean="0"/>
              <a:t>. Familiarity</a:t>
            </a:r>
          </a:p>
          <a:p>
            <a:pPr lvl="0">
              <a:spcBef>
                <a:spcPts val="0"/>
              </a:spcBef>
              <a:buNone/>
            </a:pPr>
            <a:r>
              <a:rPr lang="en" dirty="0" smtClean="0"/>
              <a:t>Try sharing content that is more recognizable than novel.</a:t>
            </a:r>
            <a:endParaRPr lang="en" dirty="0"/>
          </a:p>
        </p:txBody>
      </p:sp>
      <p:sp>
        <p:nvSpPr>
          <p:cNvPr id="9" name="Rectangle 8"/>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3431449006"/>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quality traffic….</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a:spcBef>
                <a:spcPts val="0"/>
              </a:spcBef>
              <a:buNone/>
            </a:pPr>
            <a:r>
              <a:rPr lang="en" b="1" dirty="0" smtClean="0"/>
              <a:t>5. Meta</a:t>
            </a:r>
            <a:endParaRPr lang="en" dirty="0" smtClean="0"/>
          </a:p>
          <a:p>
            <a:pPr lvl="0">
              <a:spcBef>
                <a:spcPts val="0"/>
              </a:spcBef>
              <a:buNone/>
            </a:pPr>
            <a:r>
              <a:rPr lang="en" dirty="0" smtClean="0"/>
              <a:t>Avoid referencing the creater of the content!</a:t>
            </a: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endParaRPr lang="en" dirty="0"/>
          </a:p>
        </p:txBody>
      </p:sp>
      <p:sp>
        <p:nvSpPr>
          <p:cNvPr id="9" name="Rectangle 8"/>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1214820032"/>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engagement….</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marL="342900" lvl="0" indent="-342900" rtl="0">
              <a:spcBef>
                <a:spcPts val="0"/>
              </a:spcBef>
              <a:buAutoNum type="arabicPeriod"/>
            </a:pPr>
            <a:r>
              <a:rPr lang="en" b="1" dirty="0" smtClean="0"/>
              <a:t>Perspective</a:t>
            </a:r>
          </a:p>
          <a:p>
            <a:pPr>
              <a:spcBef>
                <a:spcPts val="0"/>
              </a:spcBef>
              <a:buNone/>
            </a:pPr>
            <a:r>
              <a:rPr lang="en" dirty="0"/>
              <a:t>Try to word posts in third person and avoid use of words like “you and your”).</a:t>
            </a:r>
          </a:p>
          <a:p>
            <a:pPr marL="342900" lvl="0" indent="-342900" rtl="0">
              <a:spcBef>
                <a:spcPts val="0"/>
              </a:spcBef>
              <a:buAutoNum type="arabicPeriod"/>
            </a:pPr>
            <a:endParaRPr lang="en" b="1" dirty="0" smtClean="0"/>
          </a:p>
          <a:p>
            <a:pPr lvl="0" rtl="0">
              <a:spcBef>
                <a:spcPts val="0"/>
              </a:spcBef>
              <a:buNone/>
            </a:pP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58123"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smtClean="0"/>
              <a:t>2. Ownership</a:t>
            </a:r>
            <a:endParaRPr lang="en" b="1" dirty="0"/>
          </a:p>
          <a:p>
            <a:pPr lvl="0">
              <a:spcBef>
                <a:spcPts val="0"/>
              </a:spcBef>
              <a:buNone/>
            </a:pPr>
            <a:r>
              <a:rPr lang="en" dirty="0" smtClean="0"/>
              <a:t>Try to share materials that are self-owned.</a:t>
            </a:r>
            <a:endParaRPr lang="en" dirty="0"/>
          </a:p>
        </p:txBody>
      </p:sp>
      <p:sp>
        <p:nvSpPr>
          <p:cNvPr id="9" name="Rectangle 8"/>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1873174968"/>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engagment….</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3. Point of View</a:t>
            </a:r>
          </a:p>
          <a:p>
            <a:pPr lvl="0">
              <a:spcBef>
                <a:spcPts val="0"/>
              </a:spcBef>
              <a:buNone/>
            </a:pPr>
            <a:r>
              <a:rPr lang="en" dirty="0"/>
              <a:t>Try sharing </a:t>
            </a:r>
            <a:r>
              <a:rPr lang="en" dirty="0" smtClean="0"/>
              <a:t>Neutral (passive) </a:t>
            </a:r>
            <a:r>
              <a:rPr lang="en" dirty="0"/>
              <a:t>information that may </a:t>
            </a:r>
            <a:r>
              <a:rPr lang="en" dirty="0" smtClean="0"/>
              <a:t>be </a:t>
            </a:r>
            <a:r>
              <a:rPr lang="en" dirty="0"/>
              <a:t>as availble eslewhere </a:t>
            </a:r>
            <a:r>
              <a:rPr lang="en" dirty="0" smtClean="0"/>
              <a:t>(avoid statistics</a:t>
            </a:r>
            <a:r>
              <a:rPr lang="en" dirty="0"/>
              <a:t>, system specifications, etc).</a:t>
            </a:r>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a:t>4</a:t>
            </a:r>
            <a:r>
              <a:rPr lang="en" b="1" dirty="0" smtClean="0"/>
              <a:t>. Familiarity</a:t>
            </a:r>
            <a:endParaRPr lang="en" b="1" dirty="0"/>
          </a:p>
          <a:p>
            <a:pPr lvl="0">
              <a:spcBef>
                <a:spcPts val="0"/>
              </a:spcBef>
              <a:buNone/>
            </a:pPr>
            <a:r>
              <a:rPr lang="en" dirty="0"/>
              <a:t>Try sharing content that is more recognizable than novel.</a:t>
            </a:r>
          </a:p>
        </p:txBody>
      </p:sp>
      <p:sp>
        <p:nvSpPr>
          <p:cNvPr id="9" name="Rectangle 8"/>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3916088583"/>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engagment….</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5. Meta</a:t>
            </a:r>
          </a:p>
          <a:p>
            <a:pPr lvl="0">
              <a:spcBef>
                <a:spcPts val="0"/>
              </a:spcBef>
              <a:buNone/>
            </a:pPr>
            <a:r>
              <a:rPr lang="en" dirty="0" smtClean="0"/>
              <a:t>Make sure to reference the originator of the content.</a:t>
            </a: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9" name="Rectangle 8"/>
          <p:cNvSpPr/>
          <p:nvPr/>
        </p:nvSpPr>
        <p:spPr>
          <a:xfrm>
            <a:off x="6311173" y="70902"/>
            <a:ext cx="2832827" cy="461665"/>
          </a:xfrm>
          <a:prstGeom prst="rect">
            <a:avLst/>
          </a:prstGeom>
        </p:spPr>
        <p:txBody>
          <a:bodyPr wrap="none">
            <a:spAutoFit/>
          </a:bodyPr>
          <a:lstStyle/>
          <a:p>
            <a:r>
              <a:rPr lang="en" sz="2400" b="1" dirty="0" smtClean="0">
                <a:solidFill>
                  <a:srgbClr val="FFFFFF"/>
                </a:solidFill>
              </a:rPr>
              <a:t>Editorial Direction</a:t>
            </a:r>
            <a:endParaRPr lang="en-US" sz="2400" b="1" dirty="0"/>
          </a:p>
        </p:txBody>
      </p:sp>
    </p:spTree>
    <p:extLst>
      <p:ext uri="{BB962C8B-B14F-4D97-AF65-F5344CB8AC3E}">
        <p14:creationId xmlns:p14="http://schemas.microsoft.com/office/powerpoint/2010/main" val="3325018269"/>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778725" y="1919275"/>
            <a:ext cx="7913790" cy="1159799"/>
          </a:xfrm>
          <a:prstGeom prst="rect">
            <a:avLst/>
          </a:prstGeom>
        </p:spPr>
        <p:txBody>
          <a:bodyPr lIns="91425" tIns="91425" rIns="91425" bIns="91425" anchor="t" anchorCtr="0">
            <a:noAutofit/>
          </a:bodyPr>
          <a:lstStyle/>
          <a:p>
            <a:pPr rtl="0">
              <a:spcBef>
                <a:spcPts val="0"/>
              </a:spcBef>
              <a:buNone/>
            </a:pPr>
            <a:r>
              <a:rPr lang="en" dirty="0" smtClean="0"/>
              <a:t>Category No. 3</a:t>
            </a:r>
            <a:endParaRPr lang="en" dirty="0"/>
          </a:p>
          <a:p>
            <a:pPr lvl="0" rtl="0">
              <a:spcBef>
                <a:spcPts val="0"/>
              </a:spcBef>
              <a:buNone/>
            </a:pPr>
            <a:r>
              <a:rPr lang="en" b="0" dirty="0" smtClean="0"/>
              <a:t>Visuals and Content</a:t>
            </a:r>
            <a:endParaRPr lang="en" b="0" dirty="0"/>
          </a:p>
        </p:txBody>
      </p:sp>
      <p:sp>
        <p:nvSpPr>
          <p:cNvPr id="4"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smtClean="0">
                <a:solidFill>
                  <a:schemeClr val="tx1"/>
                </a:solidFill>
              </a:rPr>
              <a:t>Subhead of any value here?</a:t>
            </a:r>
            <a:endParaRPr lang="en" i="1" dirty="0">
              <a:solidFill>
                <a:schemeClr val="tx1"/>
              </a:solidFill>
            </a:endParaRPr>
          </a:p>
        </p:txBody>
      </p:sp>
    </p:spTree>
    <p:extLst>
      <p:ext uri="{BB962C8B-B14F-4D97-AF65-F5344CB8AC3E}">
        <p14:creationId xmlns:p14="http://schemas.microsoft.com/office/powerpoint/2010/main" val="3385362597"/>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86668" y="1354750"/>
            <a:ext cx="8069400" cy="1159799"/>
          </a:xfrm>
          <a:prstGeom prst="rect">
            <a:avLst/>
          </a:prstGeom>
          <a:noFill/>
          <a:ln>
            <a:noFill/>
          </a:ln>
        </p:spPr>
        <p:txBody>
          <a:bodyPr lIns="91425" tIns="91425" rIns="91425" bIns="91425" anchor="t" anchorCtr="0">
            <a:noAutofit/>
          </a:bodyPr>
          <a:lstStyle/>
          <a:p>
            <a:pPr lvl="0" rtl="0">
              <a:spcBef>
                <a:spcPts val="0"/>
              </a:spcBef>
              <a:buNone/>
            </a:pPr>
            <a:r>
              <a:rPr lang="en" sz="9600" dirty="0" smtClean="0">
                <a:solidFill>
                  <a:srgbClr val="FFFFFF"/>
                </a:solidFill>
              </a:rPr>
              <a:t>Definitions &amp; </a:t>
            </a:r>
            <a:r>
              <a:rPr lang="en" sz="9600" dirty="0" smtClean="0">
                <a:solidFill>
                  <a:schemeClr val="tx1"/>
                </a:solidFill>
              </a:rPr>
              <a:t>examples</a:t>
            </a:r>
            <a:endParaRPr lang="en" sz="9600" dirty="0">
              <a:solidFill>
                <a:schemeClr val="tx1"/>
              </a:solidFill>
            </a:endParaRPr>
          </a:p>
        </p:txBody>
      </p:sp>
      <p:sp>
        <p:nvSpPr>
          <p:cNvPr id="4" name="Rectangle 3"/>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282975830"/>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Cartoon</a:t>
            </a:r>
          </a:p>
          <a:p>
            <a:pPr lvl="0" algn="ctr" rtl="0">
              <a:spcBef>
                <a:spcPts val="0"/>
              </a:spcBef>
              <a:buNone/>
            </a:pPr>
            <a:r>
              <a:rPr lang="en" b="1" dirty="0" smtClean="0">
                <a:solidFill>
                  <a:srgbClr val="FFFFFF"/>
                </a:solidFill>
                <a:latin typeface="Titillium Web"/>
                <a:ea typeface="Titillium Web"/>
                <a:cs typeface="Titillium Web"/>
                <a:sym typeface="Titillium Web"/>
              </a:rPr>
              <a:t>Photos created using digital art tools</a:t>
            </a:r>
          </a:p>
        </p:txBody>
      </p:sp>
      <p:sp>
        <p:nvSpPr>
          <p:cNvPr id="6" name="Shape 147"/>
          <p:cNvSpPr/>
          <p:nvPr/>
        </p:nvSpPr>
        <p:spPr>
          <a:xfrm>
            <a:off x="3092106" y="1859673"/>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Illustration</a:t>
            </a:r>
          </a:p>
          <a:p>
            <a:pPr lvl="0" algn="ctr" rtl="0">
              <a:spcBef>
                <a:spcPts val="0"/>
              </a:spcBef>
              <a:buNone/>
            </a:pPr>
            <a:r>
              <a:rPr lang="en" b="1" dirty="0" smtClean="0">
                <a:solidFill>
                  <a:srgbClr val="FFFFFF"/>
                </a:solidFill>
                <a:latin typeface="Titillium Web"/>
                <a:ea typeface="Titillium Web"/>
                <a:cs typeface="Titillium Web"/>
                <a:sym typeface="Titillium Web"/>
              </a:rPr>
              <a:t>Photos are clearly illustrated</a:t>
            </a:r>
            <a:endParaRPr lang="en" b="1" dirty="0">
              <a:solidFill>
                <a:srgbClr val="FFFFFF"/>
              </a:solidFill>
              <a:latin typeface="Titillium Web"/>
              <a:ea typeface="Titillium Web"/>
              <a:cs typeface="Titillium Web"/>
              <a:sym typeface="Titillium Web"/>
            </a:endParaRPr>
          </a:p>
        </p:txBody>
      </p:sp>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
            </a:r>
            <a:br>
              <a:rPr lang="en" dirty="0" smtClean="0"/>
            </a:br>
            <a:r>
              <a:rPr lang="en" dirty="0" smtClean="0"/>
              <a:t>Photorealism</a:t>
            </a:r>
            <a:endParaRPr lang="en" dirty="0">
              <a:solidFill>
                <a:srgbClr val="FF004E"/>
              </a:solidFill>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Real-Life</a:t>
            </a:r>
          </a:p>
          <a:p>
            <a:pPr lvl="0" algn="ctr" rtl="0">
              <a:spcBef>
                <a:spcPts val="0"/>
              </a:spcBef>
              <a:buNone/>
            </a:pPr>
            <a:r>
              <a:rPr lang="en" b="1" dirty="0" smtClean="0">
                <a:solidFill>
                  <a:srgbClr val="FFFFFF"/>
                </a:solidFill>
                <a:latin typeface="Titillium Web"/>
                <a:ea typeface="Titillium Web"/>
                <a:cs typeface="Titillium Web"/>
                <a:sym typeface="Titillium Web"/>
              </a:rPr>
              <a:t>Photos depict real-life</a:t>
            </a:r>
            <a:endParaRPr lang="en" b="1" dirty="0">
              <a:solidFill>
                <a:srgbClr val="FFFFFF"/>
              </a:solidFill>
              <a:latin typeface="Titillium Web"/>
              <a:ea typeface="Titillium Web"/>
              <a:cs typeface="Titillium Web"/>
              <a:sym typeface="Titillium Web"/>
            </a:endParaRPr>
          </a:p>
        </p:txBody>
      </p:sp>
    </p:spTree>
    <p:extLst>
      <p:ext uri="{BB962C8B-B14F-4D97-AF65-F5344CB8AC3E}">
        <p14:creationId xmlns:p14="http://schemas.microsoft.com/office/powerpoint/2010/main" val="348516399"/>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Photorealism</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A. Real-Life</a:t>
            </a:r>
            <a:endParaRPr lang="en" dirty="0">
              <a:solidFill>
                <a:schemeClr val="dk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337" y="1207826"/>
            <a:ext cx="4349132" cy="2276354"/>
          </a:xfrm>
          <a:prstGeom prst="rect">
            <a:avLst/>
          </a:prstGeom>
        </p:spPr>
      </p:pic>
      <p:sp>
        <p:nvSpPr>
          <p:cNvPr id="5" name="Rectangle 4"/>
          <p:cNvSpPr/>
          <p:nvPr/>
        </p:nvSpPr>
        <p:spPr>
          <a:xfrm>
            <a:off x="4152337" y="595224"/>
            <a:ext cx="4349132" cy="6307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4152337" y="3451505"/>
            <a:ext cx="4349132" cy="55060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625187"/>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44424" y="422500"/>
            <a:ext cx="3712585" cy="857400"/>
          </a:xfrm>
          <a:prstGeom prst="rect">
            <a:avLst/>
          </a:prstGeom>
        </p:spPr>
        <p:txBody>
          <a:bodyPr lIns="91425" tIns="91425" rIns="91425" bIns="91425" anchor="t" anchorCtr="0">
            <a:noAutofit/>
          </a:bodyPr>
          <a:lstStyle/>
          <a:p>
            <a:pPr rtl="0">
              <a:spcBef>
                <a:spcPts val="0"/>
              </a:spcBef>
              <a:buNone/>
            </a:pPr>
            <a:r>
              <a:rPr lang="en" dirty="0" smtClean="0"/>
              <a:t>Goals of social media</a:t>
            </a:r>
            <a:endParaRPr lang="en" dirty="0"/>
          </a:p>
          <a:p>
            <a:pPr lvl="0" rtl="0">
              <a:spcBef>
                <a:spcPts val="0"/>
              </a:spcBef>
              <a:buNone/>
            </a:pPr>
            <a:r>
              <a:rPr lang="en-US" dirty="0" smtClean="0">
                <a:solidFill>
                  <a:srgbClr val="000000"/>
                </a:solidFill>
              </a:rPr>
              <a:t>over time</a:t>
            </a:r>
            <a:endParaRPr lang="en" dirty="0">
              <a:solidFill>
                <a:srgbClr val="000000"/>
              </a:solidFill>
            </a:endParaRPr>
          </a:p>
        </p:txBody>
      </p:sp>
      <p:cxnSp>
        <p:nvCxnSpPr>
          <p:cNvPr id="189" name="Shape 189"/>
          <p:cNvCxnSpPr/>
          <p:nvPr/>
        </p:nvCxnSpPr>
        <p:spPr>
          <a:xfrm>
            <a:off x="12175" y="2556750"/>
            <a:ext cx="9130499" cy="0"/>
          </a:xfrm>
          <a:prstGeom prst="straightConnector1">
            <a:avLst/>
          </a:prstGeom>
          <a:noFill/>
          <a:ln w="38100" cap="flat" cmpd="sng">
            <a:solidFill>
              <a:srgbClr val="FFFFFF"/>
            </a:solidFill>
            <a:prstDash val="solid"/>
            <a:round/>
            <a:headEnd type="none" w="lg" len="lg"/>
            <a:tailEnd type="none" w="lg" len="lg"/>
          </a:ln>
        </p:spPr>
      </p:cxnSp>
      <p:sp>
        <p:nvSpPr>
          <p:cNvPr id="190" name="Shape 190"/>
          <p:cNvSpPr/>
          <p:nvPr/>
        </p:nvSpPr>
        <p:spPr>
          <a:xfrm>
            <a:off x="955650" y="2447100"/>
            <a:ext cx="219300" cy="219300"/>
          </a:xfrm>
          <a:prstGeom prst="ellipse">
            <a:avLst/>
          </a:prstGeom>
          <a:solidFill>
            <a:srgbClr val="000000"/>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91" name="Shape 191"/>
          <p:cNvSpPr/>
          <p:nvPr/>
        </p:nvSpPr>
        <p:spPr>
          <a:xfrm>
            <a:off x="3911100" y="2447100"/>
            <a:ext cx="219300" cy="219300"/>
          </a:xfrm>
          <a:prstGeom prst="ellipse">
            <a:avLst/>
          </a:prstGeom>
          <a:solidFill>
            <a:srgbClr val="000000"/>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92" name="Shape 192"/>
          <p:cNvSpPr/>
          <p:nvPr/>
        </p:nvSpPr>
        <p:spPr>
          <a:xfrm>
            <a:off x="6866550" y="2447100"/>
            <a:ext cx="219300" cy="219300"/>
          </a:xfrm>
          <a:prstGeom prst="ellipse">
            <a:avLst/>
          </a:prstGeom>
          <a:solidFill>
            <a:srgbClr val="000000"/>
          </a:solid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93" name="Shape 193"/>
          <p:cNvSpPr txBox="1"/>
          <p:nvPr/>
        </p:nvSpPr>
        <p:spPr>
          <a:xfrm>
            <a:off x="861200" y="2677825"/>
            <a:ext cx="2189298" cy="408899"/>
          </a:xfrm>
          <a:prstGeom prst="rect">
            <a:avLst/>
          </a:prstGeom>
          <a:noFill/>
          <a:ln>
            <a:noFill/>
          </a:ln>
        </p:spPr>
        <p:txBody>
          <a:bodyPr lIns="91425" tIns="91425" rIns="91425" bIns="91425" anchor="t" anchorCtr="0">
            <a:noAutofit/>
          </a:bodyPr>
          <a:lstStyle/>
          <a:p>
            <a:r>
              <a:rPr lang="en" sz="1800" b="1" dirty="0">
                <a:solidFill>
                  <a:srgbClr val="FFFFFF"/>
                </a:solidFill>
                <a:latin typeface="Titillium Web"/>
                <a:ea typeface="Titillium Web"/>
                <a:cs typeface="Titillium Web"/>
                <a:sym typeface="Titillium Web"/>
              </a:rPr>
              <a:t>As many </a:t>
            </a:r>
            <a:r>
              <a:rPr lang="en" sz="1800" b="1" dirty="0" smtClean="0">
                <a:solidFill>
                  <a:srgbClr val="FFFFFF"/>
                </a:solidFill>
                <a:latin typeface="Titillium Web"/>
                <a:ea typeface="Titillium Web"/>
                <a:cs typeface="Titillium Web"/>
                <a:sym typeface="Titillium Web"/>
              </a:rPr>
              <a:t>impressions as possible</a:t>
            </a:r>
            <a:endParaRPr lang="en" sz="1800" b="1" dirty="0">
              <a:solidFill>
                <a:srgbClr val="FFFFFF"/>
              </a:solidFill>
              <a:latin typeface="Titillium Web"/>
              <a:ea typeface="Titillium Web"/>
              <a:cs typeface="Titillium Web"/>
              <a:sym typeface="Titillium Web"/>
            </a:endParaRPr>
          </a:p>
        </p:txBody>
      </p:sp>
      <p:sp>
        <p:nvSpPr>
          <p:cNvPr id="194" name="Shape 194"/>
          <p:cNvSpPr txBox="1"/>
          <p:nvPr/>
        </p:nvSpPr>
        <p:spPr>
          <a:xfrm>
            <a:off x="3834900" y="2677825"/>
            <a:ext cx="1561559" cy="408899"/>
          </a:xfrm>
          <a:prstGeom prst="rect">
            <a:avLst/>
          </a:prstGeom>
          <a:noFill/>
          <a:ln>
            <a:noFill/>
          </a:ln>
        </p:spPr>
        <p:txBody>
          <a:bodyPr lIns="91425" tIns="91425" rIns="91425" bIns="91425" anchor="t" anchorCtr="0">
            <a:noAutofit/>
          </a:bodyPr>
          <a:lstStyle/>
          <a:p>
            <a:pPr lvl="0" rtl="0">
              <a:spcBef>
                <a:spcPts val="0"/>
              </a:spcBef>
              <a:buNone/>
            </a:pPr>
            <a:r>
              <a:rPr lang="en" sz="1800" b="1" dirty="0" smtClean="0">
                <a:solidFill>
                  <a:srgbClr val="FFFFFF"/>
                </a:solidFill>
                <a:latin typeface="Titillium Web"/>
                <a:ea typeface="Titillium Web"/>
                <a:cs typeface="Titillium Web"/>
                <a:sym typeface="Titillium Web"/>
              </a:rPr>
              <a:t>Quality traffic to content</a:t>
            </a:r>
            <a:endParaRPr lang="en" sz="1800" b="1" dirty="0">
              <a:solidFill>
                <a:srgbClr val="FFFFFF"/>
              </a:solidFill>
              <a:latin typeface="Titillium Web"/>
              <a:ea typeface="Titillium Web"/>
              <a:cs typeface="Titillium Web"/>
              <a:sym typeface="Titillium Web"/>
            </a:endParaRPr>
          </a:p>
        </p:txBody>
      </p:sp>
      <p:sp>
        <p:nvSpPr>
          <p:cNvPr id="195" name="Shape 195"/>
          <p:cNvSpPr txBox="1"/>
          <p:nvPr/>
        </p:nvSpPr>
        <p:spPr>
          <a:xfrm>
            <a:off x="6790350" y="2677825"/>
            <a:ext cx="1866470" cy="408899"/>
          </a:xfrm>
          <a:prstGeom prst="rect">
            <a:avLst/>
          </a:prstGeom>
          <a:noFill/>
          <a:ln>
            <a:noFill/>
          </a:ln>
        </p:spPr>
        <p:txBody>
          <a:bodyPr lIns="91425" tIns="91425" rIns="91425" bIns="91425" anchor="t" anchorCtr="0">
            <a:noAutofit/>
          </a:bodyPr>
          <a:lstStyle/>
          <a:p>
            <a:pPr lvl="0" rtl="0">
              <a:spcBef>
                <a:spcPts val="0"/>
              </a:spcBef>
              <a:buNone/>
            </a:pPr>
            <a:r>
              <a:rPr lang="en" sz="1800" b="1" dirty="0" smtClean="0">
                <a:solidFill>
                  <a:srgbClr val="FFFFFF"/>
                </a:solidFill>
                <a:latin typeface="Titillium Web"/>
                <a:ea typeface="Titillium Web"/>
                <a:cs typeface="Titillium Web"/>
                <a:sym typeface="Titillium Web"/>
              </a:rPr>
              <a:t>Audience engagment</a:t>
            </a:r>
            <a:endParaRPr lang="en" sz="1800" b="1" dirty="0">
              <a:solidFill>
                <a:srgbClr val="FFFFFF"/>
              </a:solidFill>
              <a:latin typeface="Titillium Web"/>
              <a:ea typeface="Titillium Web"/>
              <a:cs typeface="Titillium Web"/>
              <a:sym typeface="Titillium Web"/>
            </a:endParaRPr>
          </a:p>
        </p:txBody>
      </p:sp>
      <p:sp>
        <p:nvSpPr>
          <p:cNvPr id="4" name="TextBox 3"/>
          <p:cNvSpPr txBox="1"/>
          <p:nvPr/>
        </p:nvSpPr>
        <p:spPr>
          <a:xfrm>
            <a:off x="752476" y="3943250"/>
            <a:ext cx="2453936" cy="461665"/>
          </a:xfrm>
          <a:prstGeom prst="rect">
            <a:avLst/>
          </a:prstGeom>
          <a:noFill/>
        </p:spPr>
        <p:txBody>
          <a:bodyPr wrap="square" rtlCol="0">
            <a:spAutoFit/>
          </a:bodyPr>
          <a:lstStyle/>
          <a:p>
            <a:pPr algn="r"/>
            <a:r>
              <a:rPr lang="en-US" sz="2400" dirty="0" smtClean="0">
                <a:solidFill>
                  <a:srgbClr val="FF0066"/>
                </a:solidFill>
                <a:latin typeface="Prestige Elite Std" panose="02060509020206020304" pitchFamily="49" charset="0"/>
              </a:rPr>
              <a:t>…Pre-Launch</a:t>
            </a:r>
            <a:endParaRPr lang="en-US" sz="2400" dirty="0">
              <a:solidFill>
                <a:srgbClr val="FF0066"/>
              </a:solidFill>
              <a:latin typeface="Prestige Elite Std" panose="02060509020206020304" pitchFamily="49" charset="0"/>
            </a:endParaRPr>
          </a:p>
        </p:txBody>
      </p:sp>
      <p:sp>
        <p:nvSpPr>
          <p:cNvPr id="13" name="TextBox 12"/>
          <p:cNvSpPr txBox="1"/>
          <p:nvPr/>
        </p:nvSpPr>
        <p:spPr>
          <a:xfrm>
            <a:off x="3518240" y="4500860"/>
            <a:ext cx="3678909" cy="461665"/>
          </a:xfrm>
          <a:prstGeom prst="rect">
            <a:avLst/>
          </a:prstGeom>
          <a:noFill/>
        </p:spPr>
        <p:txBody>
          <a:bodyPr wrap="square" rtlCol="0">
            <a:spAutoFit/>
          </a:bodyPr>
          <a:lstStyle/>
          <a:p>
            <a:r>
              <a:rPr lang="en-US" sz="2400" dirty="0" smtClean="0">
                <a:solidFill>
                  <a:srgbClr val="FF0066"/>
                </a:solidFill>
                <a:latin typeface="Prestige Elite Std" panose="02060509020206020304" pitchFamily="49" charset="0"/>
              </a:rPr>
              <a:t>Post-Launch…</a:t>
            </a:r>
            <a:endParaRPr lang="en-US" sz="2400" dirty="0">
              <a:solidFill>
                <a:srgbClr val="FF0066"/>
              </a:solidFill>
              <a:latin typeface="Prestige Elite Std" panose="02060509020206020304" pitchFamily="49" charset="0"/>
            </a:endParaRPr>
          </a:p>
        </p:txBody>
      </p:sp>
      <p:sp>
        <p:nvSpPr>
          <p:cNvPr id="9" name="Rectangle 8"/>
          <p:cNvSpPr/>
          <p:nvPr/>
        </p:nvSpPr>
        <p:spPr>
          <a:xfrm>
            <a:off x="844424" y="1979722"/>
            <a:ext cx="1433406" cy="307777"/>
          </a:xfrm>
          <a:prstGeom prst="rect">
            <a:avLst/>
          </a:prstGeom>
        </p:spPr>
        <p:txBody>
          <a:bodyPr wrap="none">
            <a:spAutoFit/>
          </a:bodyPr>
          <a:lstStyle/>
          <a:p>
            <a:r>
              <a:rPr lang="en" b="1" dirty="0" smtClean="0">
                <a:solidFill>
                  <a:srgbClr val="FFFFFF"/>
                </a:solidFill>
                <a:latin typeface="Titillium Web"/>
                <a:sym typeface="Titillium Web"/>
              </a:rPr>
              <a:t>IMPRESSIONS</a:t>
            </a:r>
            <a:endParaRPr lang="en-US" dirty="0"/>
          </a:p>
        </p:txBody>
      </p:sp>
      <p:sp>
        <p:nvSpPr>
          <p:cNvPr id="19" name="Rectangle 18"/>
          <p:cNvSpPr/>
          <p:nvPr/>
        </p:nvSpPr>
        <p:spPr>
          <a:xfrm>
            <a:off x="3791414" y="1966833"/>
            <a:ext cx="824265" cy="307777"/>
          </a:xfrm>
          <a:prstGeom prst="rect">
            <a:avLst/>
          </a:prstGeom>
        </p:spPr>
        <p:txBody>
          <a:bodyPr wrap="none">
            <a:spAutoFit/>
          </a:bodyPr>
          <a:lstStyle/>
          <a:p>
            <a:r>
              <a:rPr lang="en" b="1" dirty="0" smtClean="0">
                <a:solidFill>
                  <a:srgbClr val="FFFFFF"/>
                </a:solidFill>
                <a:latin typeface="Titillium Web"/>
                <a:sym typeface="Titillium Web"/>
              </a:rPr>
              <a:t>REACH</a:t>
            </a:r>
            <a:endParaRPr lang="en-US" dirty="0"/>
          </a:p>
        </p:txBody>
      </p:sp>
      <p:sp>
        <p:nvSpPr>
          <p:cNvPr id="20" name="Rectangle 19"/>
          <p:cNvSpPr/>
          <p:nvPr/>
        </p:nvSpPr>
        <p:spPr>
          <a:xfrm>
            <a:off x="6736800" y="1979722"/>
            <a:ext cx="1471878" cy="307777"/>
          </a:xfrm>
          <a:prstGeom prst="rect">
            <a:avLst/>
          </a:prstGeom>
        </p:spPr>
        <p:txBody>
          <a:bodyPr wrap="none">
            <a:spAutoFit/>
          </a:bodyPr>
          <a:lstStyle/>
          <a:p>
            <a:r>
              <a:rPr lang="en" b="1" dirty="0" smtClean="0">
                <a:solidFill>
                  <a:srgbClr val="FFFFFF"/>
                </a:solidFill>
                <a:latin typeface="Titillium Web"/>
                <a:ea typeface="Titillium Web"/>
                <a:cs typeface="Titillium Web"/>
                <a:sym typeface="Titillium Web"/>
              </a:rPr>
              <a:t>ENGAGEMENT</a:t>
            </a:r>
            <a:endParaRPr lang="en-US" dirty="0"/>
          </a:p>
        </p:txBody>
      </p:sp>
      <p:cxnSp>
        <p:nvCxnSpPr>
          <p:cNvPr id="15" name="Straight Connector 14"/>
          <p:cNvCxnSpPr/>
          <p:nvPr/>
        </p:nvCxnSpPr>
        <p:spPr>
          <a:xfrm>
            <a:off x="3390900" y="3943250"/>
            <a:ext cx="0" cy="1019275"/>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329498"/>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Photorealism</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B. Illustration</a:t>
            </a:r>
            <a:endParaRPr lang="en"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835674"/>
            <a:ext cx="4349749" cy="2873332"/>
          </a:xfrm>
          <a:prstGeom prst="rect">
            <a:avLst/>
          </a:prstGeom>
        </p:spPr>
      </p:pic>
      <p:sp>
        <p:nvSpPr>
          <p:cNvPr id="3" name="Rectangle 2"/>
          <p:cNvSpPr/>
          <p:nvPr/>
        </p:nvSpPr>
        <p:spPr>
          <a:xfrm>
            <a:off x="4152900" y="622300"/>
            <a:ext cx="4349749" cy="2133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4152900" y="3709006"/>
            <a:ext cx="4349749" cy="2133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09328"/>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Photorealism</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C. Cartoon</a:t>
            </a:r>
            <a:endParaRPr lang="en" dirty="0">
              <a:solidFill>
                <a:schemeClr val="dk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353" y="1123950"/>
            <a:ext cx="4341618" cy="2380572"/>
          </a:xfrm>
          <a:prstGeom prst="rect">
            <a:avLst/>
          </a:prstGeom>
        </p:spPr>
      </p:pic>
      <p:sp>
        <p:nvSpPr>
          <p:cNvPr id="4" name="Rectangle 3"/>
          <p:cNvSpPr/>
          <p:nvPr/>
        </p:nvSpPr>
        <p:spPr>
          <a:xfrm>
            <a:off x="4141937" y="673100"/>
            <a:ext cx="4362450" cy="4508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4152900" y="3523572"/>
            <a:ext cx="4362450" cy="4508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060024"/>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Live-Action</a:t>
            </a:r>
          </a:p>
          <a:p>
            <a:pPr lvl="0" algn="ctr" rtl="0">
              <a:spcBef>
                <a:spcPts val="0"/>
              </a:spcBef>
              <a:buNone/>
            </a:pPr>
            <a:r>
              <a:rPr lang="en" b="1" dirty="0" smtClean="0">
                <a:solidFill>
                  <a:srgbClr val="FFFFFF"/>
                </a:solidFill>
                <a:latin typeface="Titillium Web"/>
                <a:ea typeface="Titillium Web"/>
                <a:cs typeface="Titillium Web"/>
                <a:sym typeface="Titillium Web"/>
              </a:rPr>
              <a:t>Full-length live-action (real-life) video clips of a variety of styles; short to long</a:t>
            </a:r>
          </a:p>
        </p:txBody>
      </p:sp>
      <p:sp>
        <p:nvSpPr>
          <p:cNvPr id="6" name="Shape 147"/>
          <p:cNvSpPr/>
          <p:nvPr/>
        </p:nvSpPr>
        <p:spPr>
          <a:xfrm>
            <a:off x="3092106" y="1859673"/>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Animation</a:t>
            </a:r>
          </a:p>
          <a:p>
            <a:pPr lvl="0" algn="ctr" rtl="0">
              <a:spcBef>
                <a:spcPts val="0"/>
              </a:spcBef>
              <a:buNone/>
            </a:pPr>
            <a:r>
              <a:rPr lang="en" b="1" dirty="0" smtClean="0">
                <a:solidFill>
                  <a:srgbClr val="FFFFFF"/>
                </a:solidFill>
                <a:latin typeface="Titillium Web"/>
                <a:ea typeface="Titillium Web"/>
                <a:cs typeface="Titillium Web"/>
                <a:sym typeface="Titillium Web"/>
              </a:rPr>
              <a:t>A collection of images that move; usually involving CGI; usually short but can be long</a:t>
            </a:r>
            <a:endParaRPr lang="en" b="1" dirty="0">
              <a:solidFill>
                <a:srgbClr val="FFFFFF"/>
              </a:solidFill>
              <a:latin typeface="Titillium Web"/>
              <a:ea typeface="Titillium Web"/>
              <a:cs typeface="Titillium Web"/>
              <a:sym typeface="Titillium Web"/>
            </a:endParaRPr>
          </a:p>
        </p:txBody>
      </p:sp>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
            </a:r>
            <a:br>
              <a:rPr lang="en" dirty="0" smtClean="0"/>
            </a:br>
            <a:r>
              <a:rPr lang="en" dirty="0" smtClean="0"/>
              <a:t>Audiovisual</a:t>
            </a:r>
            <a:endParaRPr lang="en" dirty="0">
              <a:solidFill>
                <a:srgbClr val="FF004E"/>
              </a:solidFill>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Static Visuals</a:t>
            </a:r>
          </a:p>
          <a:p>
            <a:pPr lvl="0" algn="ctr" rtl="0">
              <a:spcBef>
                <a:spcPts val="0"/>
              </a:spcBef>
              <a:buNone/>
            </a:pPr>
            <a:r>
              <a:rPr lang="en" b="1" dirty="0" smtClean="0">
                <a:solidFill>
                  <a:srgbClr val="FFFFFF"/>
                </a:solidFill>
                <a:latin typeface="Titillium Web"/>
                <a:ea typeface="Titillium Web"/>
                <a:cs typeface="Titillium Web"/>
                <a:sym typeface="Titillium Web"/>
              </a:rPr>
              <a:t>Just images – they don’t move</a:t>
            </a:r>
            <a:endParaRPr lang="en" b="1" dirty="0">
              <a:solidFill>
                <a:srgbClr val="FFFFFF"/>
              </a:solidFill>
              <a:latin typeface="Titillium Web"/>
              <a:ea typeface="Titillium Web"/>
              <a:cs typeface="Titillium Web"/>
              <a:sym typeface="Titillium Web"/>
            </a:endParaRPr>
          </a:p>
        </p:txBody>
      </p:sp>
    </p:spTree>
    <p:extLst>
      <p:ext uri="{BB962C8B-B14F-4D97-AF65-F5344CB8AC3E}">
        <p14:creationId xmlns:p14="http://schemas.microsoft.com/office/powerpoint/2010/main" val="1096118956"/>
      </p:ext>
    </p:extLst>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Audiovisual</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A. Static Visuals</a:t>
            </a:r>
            <a:endParaRPr lang="en"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788" y="673879"/>
            <a:ext cx="2824747" cy="3237721"/>
          </a:xfrm>
          <a:prstGeom prst="rect">
            <a:avLst/>
          </a:prstGeom>
        </p:spPr>
      </p:pic>
      <p:sp>
        <p:nvSpPr>
          <p:cNvPr id="3" name="Rectangle 2"/>
          <p:cNvSpPr/>
          <p:nvPr/>
        </p:nvSpPr>
        <p:spPr>
          <a:xfrm>
            <a:off x="4152900" y="660400"/>
            <a:ext cx="757888" cy="3238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7735535" y="660400"/>
            <a:ext cx="757888" cy="32385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719995"/>
      </p:ext>
    </p:extLst>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Audiovisual</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B. Animation</a:t>
            </a:r>
            <a:endParaRPr lang="en" dirty="0">
              <a:solidFill>
                <a:schemeClr val="dk1"/>
              </a:solidFill>
            </a:endParaRPr>
          </a:p>
        </p:txBody>
      </p:sp>
      <p:sp>
        <p:nvSpPr>
          <p:cNvPr id="3" name="Rectangle 2"/>
          <p:cNvSpPr/>
          <p:nvPr/>
        </p:nvSpPr>
        <p:spPr>
          <a:xfrm>
            <a:off x="4146890" y="628650"/>
            <a:ext cx="4361688" cy="393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4146890" y="3458702"/>
            <a:ext cx="4352544" cy="4719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892" y="1011353"/>
            <a:ext cx="4352542" cy="2447349"/>
          </a:xfrm>
          <a:prstGeom prst="rect">
            <a:avLst/>
          </a:prstGeom>
        </p:spPr>
      </p:pic>
    </p:spTree>
    <p:extLst>
      <p:ext uri="{BB962C8B-B14F-4D97-AF65-F5344CB8AC3E}">
        <p14:creationId xmlns:p14="http://schemas.microsoft.com/office/powerpoint/2010/main" val="2948444857"/>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Audiovisual</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C. Videos</a:t>
            </a:r>
            <a:endParaRPr lang="en"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253" y="1069243"/>
            <a:ext cx="4357817" cy="2428331"/>
          </a:xfrm>
          <a:prstGeom prst="rect">
            <a:avLst/>
          </a:prstGeom>
        </p:spPr>
      </p:pic>
      <p:sp>
        <p:nvSpPr>
          <p:cNvPr id="3" name="Rectangle 2"/>
          <p:cNvSpPr/>
          <p:nvPr/>
        </p:nvSpPr>
        <p:spPr>
          <a:xfrm>
            <a:off x="4144253" y="617838"/>
            <a:ext cx="4357817" cy="4514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4144253" y="3456739"/>
            <a:ext cx="4357817" cy="4514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030482"/>
      </p:ext>
    </p:extLst>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Landing </a:t>
            </a:r>
            <a:br>
              <a:rPr lang="en" dirty="0" smtClean="0"/>
            </a:br>
            <a:r>
              <a:rPr lang="en" dirty="0" smtClean="0">
                <a:solidFill>
                  <a:srgbClr val="FF004E"/>
                </a:solidFill>
              </a:rPr>
              <a:t>destination</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Owned Content</a:t>
            </a:r>
          </a:p>
          <a:p>
            <a:pPr lvl="0" algn="ctr" rtl="0">
              <a:spcBef>
                <a:spcPts val="0"/>
              </a:spcBef>
              <a:buNone/>
            </a:pPr>
            <a:r>
              <a:rPr lang="en" b="1" dirty="0" smtClean="0">
                <a:solidFill>
                  <a:srgbClr val="FFFFFF"/>
                </a:solidFill>
                <a:latin typeface="Titillium Web"/>
                <a:ea typeface="Titillium Web"/>
                <a:cs typeface="Titillium Web"/>
                <a:sym typeface="Titillium Web"/>
              </a:rPr>
              <a:t>Post sends users to owned content or sites</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External Content</a:t>
            </a:r>
          </a:p>
          <a:p>
            <a:pPr lvl="0" algn="ctr" rtl="0">
              <a:spcBef>
                <a:spcPts val="0"/>
              </a:spcBef>
              <a:buNone/>
            </a:pPr>
            <a:r>
              <a:rPr lang="en" b="1" dirty="0" smtClean="0">
                <a:solidFill>
                  <a:srgbClr val="FFFFFF"/>
                </a:solidFill>
                <a:latin typeface="Titillium Web"/>
                <a:ea typeface="Titillium Web"/>
                <a:cs typeface="Titillium Web"/>
                <a:sym typeface="Titillium Web"/>
              </a:rPr>
              <a:t>Post sends users to external content or sites</a:t>
            </a:r>
          </a:p>
        </p:txBody>
      </p:sp>
    </p:spTree>
    <p:extLst>
      <p:ext uri="{BB962C8B-B14F-4D97-AF65-F5344CB8AC3E}">
        <p14:creationId xmlns:p14="http://schemas.microsoft.com/office/powerpoint/2010/main" val="1985951171"/>
      </p:ext>
    </p:extLst>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Graphics-Dominant</a:t>
            </a:r>
          </a:p>
          <a:p>
            <a:pPr lvl="0" algn="ctr" rtl="0">
              <a:spcBef>
                <a:spcPts val="0"/>
              </a:spcBef>
              <a:buNone/>
            </a:pPr>
            <a:r>
              <a:rPr lang="en-US" b="1" dirty="0" smtClean="0">
                <a:solidFill>
                  <a:srgbClr val="FFFFFF"/>
                </a:solidFill>
                <a:latin typeface="Titillium Web"/>
                <a:ea typeface="Titillium Web"/>
                <a:cs typeface="Titillium Web"/>
                <a:sym typeface="Titillium Web"/>
              </a:rPr>
              <a:t>Graphics have more real estate in post area than text</a:t>
            </a:r>
            <a:endParaRPr lang="en" b="1" dirty="0" smtClean="0">
              <a:solidFill>
                <a:srgbClr val="FFFFFF"/>
              </a:solidFill>
              <a:latin typeface="Titillium Web"/>
              <a:ea typeface="Titillium Web"/>
              <a:cs typeface="Titillium Web"/>
              <a:sym typeface="Titillium Web"/>
            </a:endParaRPr>
          </a:p>
        </p:txBody>
      </p:sp>
      <p:sp>
        <p:nvSpPr>
          <p:cNvPr id="6" name="Shape 147"/>
          <p:cNvSpPr/>
          <p:nvPr/>
        </p:nvSpPr>
        <p:spPr>
          <a:xfrm>
            <a:off x="3092106" y="1859673"/>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Balanced Text/Image</a:t>
            </a:r>
          </a:p>
          <a:p>
            <a:pPr lvl="0" algn="ctr" rtl="0">
              <a:spcBef>
                <a:spcPts val="0"/>
              </a:spcBef>
              <a:buNone/>
            </a:pPr>
            <a:r>
              <a:rPr lang="en" b="1" dirty="0" smtClean="0">
                <a:solidFill>
                  <a:srgbClr val="FFFFFF"/>
                </a:solidFill>
                <a:latin typeface="Titillium Web"/>
                <a:ea typeface="Titillium Web"/>
                <a:cs typeface="Titillium Web"/>
                <a:sym typeface="Titillium Web"/>
              </a:rPr>
              <a:t>Text and graphic share similar real estate in post space</a:t>
            </a:r>
            <a:endParaRPr lang="en" b="1" dirty="0">
              <a:solidFill>
                <a:srgbClr val="FFFFFF"/>
              </a:solidFill>
              <a:latin typeface="Titillium Web"/>
              <a:ea typeface="Titillium Web"/>
              <a:cs typeface="Titillium Web"/>
              <a:sym typeface="Titillium Web"/>
            </a:endParaRPr>
          </a:p>
        </p:txBody>
      </p:sp>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Text-to-Graphics </a:t>
            </a:r>
            <a:r>
              <a:rPr lang="en" dirty="0" smtClean="0">
                <a:solidFill>
                  <a:srgbClr val="FF0066"/>
                </a:solidFill>
              </a:rPr>
              <a:t>Ratio</a:t>
            </a:r>
            <a:endParaRPr lang="en" dirty="0">
              <a:solidFill>
                <a:srgbClr val="FF0066"/>
              </a:solidFill>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Text-Dominant</a:t>
            </a:r>
          </a:p>
          <a:p>
            <a:pPr lvl="0" algn="ctr" rtl="0">
              <a:spcBef>
                <a:spcPts val="0"/>
              </a:spcBef>
              <a:buNone/>
            </a:pPr>
            <a:r>
              <a:rPr lang="en" b="1" dirty="0" smtClean="0">
                <a:solidFill>
                  <a:srgbClr val="FFFFFF"/>
                </a:solidFill>
                <a:latin typeface="Titillium Web"/>
                <a:ea typeface="Titillium Web"/>
                <a:cs typeface="Titillium Web"/>
                <a:sym typeface="Titillium Web"/>
              </a:rPr>
              <a:t>Text has more real estate in post area than graphics</a:t>
            </a:r>
            <a:endParaRPr lang="en" b="1" dirty="0">
              <a:solidFill>
                <a:srgbClr val="FFFFFF"/>
              </a:solidFill>
              <a:latin typeface="Titillium Web"/>
              <a:ea typeface="Titillium Web"/>
              <a:cs typeface="Titillium Web"/>
              <a:sym typeface="Titillium Web"/>
            </a:endParaRPr>
          </a:p>
        </p:txBody>
      </p:sp>
      <p:sp>
        <p:nvSpPr>
          <p:cNvPr id="7" name="TextBox 6"/>
          <p:cNvSpPr txBox="1"/>
          <p:nvPr/>
        </p:nvSpPr>
        <p:spPr>
          <a:xfrm>
            <a:off x="5381462" y="541236"/>
            <a:ext cx="3505363" cy="738664"/>
          </a:xfrm>
          <a:prstGeom prst="rect">
            <a:avLst/>
          </a:prstGeom>
          <a:noFill/>
        </p:spPr>
        <p:txBody>
          <a:bodyPr wrap="square" rtlCol="0">
            <a:spAutoFit/>
          </a:bodyPr>
          <a:lstStyle/>
          <a:p>
            <a:pPr algn="r"/>
            <a:r>
              <a:rPr lang="en-US" b="1" dirty="0" smtClean="0"/>
              <a:t>Note</a:t>
            </a:r>
            <a:r>
              <a:rPr lang="en-US" dirty="0" smtClean="0"/>
              <a:t>: See info on official rule at https</a:t>
            </a:r>
            <a:r>
              <a:rPr lang="en-US" dirty="0"/>
              <a:t>://www.facebook.com/business/help/468870969814641</a:t>
            </a:r>
          </a:p>
        </p:txBody>
      </p:sp>
    </p:spTree>
    <p:extLst>
      <p:ext uri="{BB962C8B-B14F-4D97-AF65-F5344CB8AC3E}">
        <p14:creationId xmlns:p14="http://schemas.microsoft.com/office/powerpoint/2010/main" val="23629250"/>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Text-to-Graphics</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C(1) Weighted text over graphic</a:t>
            </a:r>
            <a:endParaRPr lang="en"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211" y="963826"/>
            <a:ext cx="4351902" cy="2658521"/>
          </a:xfrm>
          <a:prstGeom prst="rect">
            <a:avLst/>
          </a:prstGeom>
        </p:spPr>
      </p:pic>
      <p:sp>
        <p:nvSpPr>
          <p:cNvPr id="3" name="Rectangle 2"/>
          <p:cNvSpPr/>
          <p:nvPr/>
        </p:nvSpPr>
        <p:spPr>
          <a:xfrm>
            <a:off x="4071225" y="609600"/>
            <a:ext cx="4427888" cy="3542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4147211" y="3608574"/>
            <a:ext cx="4427888" cy="3542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488826"/>
      </p:ext>
    </p:extLst>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Text-to-Graphics</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B. Balanced Text to Image</a:t>
            </a:r>
            <a:endParaRPr lang="en"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236" y="655819"/>
            <a:ext cx="3365852" cy="3224203"/>
          </a:xfrm>
          <a:prstGeom prst="rect">
            <a:avLst/>
          </a:prstGeom>
        </p:spPr>
      </p:pic>
      <p:sp>
        <p:nvSpPr>
          <p:cNvPr id="3" name="Rectangle 2"/>
          <p:cNvSpPr/>
          <p:nvPr/>
        </p:nvSpPr>
        <p:spPr>
          <a:xfrm>
            <a:off x="4071225" y="655819"/>
            <a:ext cx="569011" cy="33477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8006088" y="594035"/>
            <a:ext cx="569011" cy="33477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640435"/>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4" y="422500"/>
            <a:ext cx="5597627" cy="857400"/>
          </a:xfrm>
          <a:prstGeom prst="rect">
            <a:avLst/>
          </a:prstGeom>
        </p:spPr>
        <p:txBody>
          <a:bodyPr lIns="91425" tIns="91425" rIns="91425" bIns="91425" anchor="t" anchorCtr="0">
            <a:noAutofit/>
          </a:bodyPr>
          <a:lstStyle/>
          <a:p>
            <a:r>
              <a:rPr lang="en" dirty="0" smtClean="0"/>
              <a:t>Goal No. 1</a:t>
            </a:r>
            <a:br>
              <a:rPr lang="en" dirty="0" smtClean="0"/>
            </a:br>
            <a:r>
              <a:rPr lang="en" dirty="0" smtClean="0">
                <a:solidFill>
                  <a:srgbClr val="FF0066"/>
                </a:solidFill>
              </a:rPr>
              <a:t>Highest Possible Impressions</a:t>
            </a:r>
            <a:endParaRPr lang="en" dirty="0">
              <a:solidFill>
                <a:srgbClr val="FF0066"/>
              </a:solidFill>
            </a:endParaRPr>
          </a:p>
        </p:txBody>
      </p:sp>
      <p:sp>
        <p:nvSpPr>
          <p:cNvPr id="98" name="Shape 98"/>
          <p:cNvSpPr txBox="1">
            <a:spLocks noGrp="1"/>
          </p:cNvSpPr>
          <p:nvPr>
            <p:ph type="body" idx="1"/>
          </p:nvPr>
        </p:nvSpPr>
        <p:spPr>
          <a:xfrm>
            <a:off x="844425" y="1586325"/>
            <a:ext cx="5971499" cy="3148499"/>
          </a:xfrm>
          <a:prstGeom prst="rect">
            <a:avLst/>
          </a:prstGeom>
        </p:spPr>
        <p:txBody>
          <a:bodyPr lIns="91425" tIns="91425" rIns="91425" bIns="91425" anchor="t" anchorCtr="0">
            <a:noAutofit/>
          </a:bodyPr>
          <a:lstStyle/>
          <a:p>
            <a:pPr>
              <a:buNone/>
            </a:pPr>
            <a:r>
              <a:rPr lang="en-US" dirty="0"/>
              <a:t>You want to </a:t>
            </a:r>
            <a:r>
              <a:rPr lang="en-US" dirty="0" smtClean="0"/>
              <a:t>achieve </a:t>
            </a:r>
            <a:r>
              <a:rPr lang="en-US" dirty="0"/>
              <a:t>as many </a:t>
            </a:r>
            <a:r>
              <a:rPr lang="en-US" dirty="0" smtClean="0"/>
              <a:t>impressions </a:t>
            </a:r>
            <a:r>
              <a:rPr lang="en-US" dirty="0"/>
              <a:t>as possible, regardless of the content of the </a:t>
            </a:r>
            <a:r>
              <a:rPr lang="en-US" dirty="0" smtClean="0"/>
              <a:t>posts.</a:t>
            </a:r>
            <a:endParaRPr lang="en-US" dirty="0"/>
          </a:p>
          <a:p>
            <a:pPr marL="457200" lvl="0" indent="-228600" rtl="0">
              <a:spcBef>
                <a:spcPts val="0"/>
              </a:spcBef>
            </a:pPr>
            <a:endParaRPr lang="en" dirty="0"/>
          </a:p>
          <a:p>
            <a:pPr>
              <a:buNone/>
            </a:pPr>
            <a:r>
              <a:rPr lang="en-US" b="1" dirty="0"/>
              <a:t>Primary Evidence to Support Goal:</a:t>
            </a:r>
            <a:endParaRPr lang="en-US" dirty="0"/>
          </a:p>
          <a:p>
            <a:pPr marL="285750" indent="-285750"/>
            <a:r>
              <a:rPr lang="en-US" dirty="0" smtClean="0"/>
              <a:t>Post impression </a:t>
            </a:r>
            <a:r>
              <a:rPr lang="en-US" dirty="0"/>
              <a:t>counts from Facebook Insights</a:t>
            </a:r>
          </a:p>
          <a:p>
            <a:pPr marL="285750" indent="-285750"/>
            <a:r>
              <a:rPr lang="en-US" dirty="0" smtClean="0"/>
              <a:t>Post impression </a:t>
            </a:r>
            <a:r>
              <a:rPr lang="en-US" dirty="0"/>
              <a:t>counts from Twitter </a:t>
            </a:r>
            <a:r>
              <a:rPr lang="en-US" dirty="0" smtClean="0"/>
              <a:t>Analytics</a:t>
            </a:r>
          </a:p>
          <a:p>
            <a:pPr marL="285750" indent="-285750"/>
            <a:r>
              <a:rPr lang="en-US" dirty="0" smtClean="0"/>
              <a:t>Video metrics in YouTube Analytics</a:t>
            </a:r>
            <a:endParaRPr lang="en-US" dirty="0"/>
          </a:p>
          <a:p>
            <a:pPr marL="457200" lvl="0" indent="-228600" rtl="0">
              <a:spcBef>
                <a:spcPts val="0"/>
              </a:spcBef>
            </a:pPr>
            <a:endParaRPr lang="en" i="1" dirty="0"/>
          </a:p>
          <a:p>
            <a:pPr rtl="0">
              <a:spcBef>
                <a:spcPts val="0"/>
              </a:spcBef>
              <a:buNone/>
            </a:pP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sp>
        <p:nvSpPr>
          <p:cNvPr id="13" name="TextBox 12"/>
          <p:cNvSpPr txBox="1"/>
          <p:nvPr/>
        </p:nvSpPr>
        <p:spPr>
          <a:xfrm>
            <a:off x="7530253" y="1840511"/>
            <a:ext cx="1203694" cy="1815882"/>
          </a:xfrm>
          <a:prstGeom prst="rect">
            <a:avLst/>
          </a:prstGeom>
          <a:noFill/>
        </p:spPr>
        <p:txBody>
          <a:bodyPr wrap="square" rtlCol="0">
            <a:spAutoFit/>
          </a:bodyPr>
          <a:lstStyle/>
          <a:p>
            <a:r>
              <a:rPr lang="en-US" b="1" dirty="0" smtClean="0">
                <a:latin typeface="Calibri Light" panose="020F0302020204030204" pitchFamily="34" charset="0"/>
              </a:rPr>
              <a:t>Impressions Defined: </a:t>
            </a:r>
            <a:r>
              <a:rPr lang="en-US" dirty="0" smtClean="0">
                <a:latin typeface="Calibri Light" panose="020F0302020204030204" pitchFamily="34" charset="0"/>
              </a:rPr>
              <a:t>A member of public was exposed to a logo, message or campaign name</a:t>
            </a:r>
            <a:endParaRPr lang="en-US" dirty="0">
              <a:latin typeface="Calibri Light" panose="020F0302020204030204" pitchFamily="34" charset="0"/>
            </a:endParaRPr>
          </a:p>
        </p:txBody>
      </p:sp>
    </p:spTree>
    <p:extLst>
      <p:ext uri="{BB962C8B-B14F-4D97-AF65-F5344CB8AC3E}">
        <p14:creationId xmlns:p14="http://schemas.microsoft.com/office/powerpoint/2010/main" val="1148109627"/>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dirty="0" smtClean="0">
                <a:solidFill>
                  <a:schemeClr val="lt1"/>
                </a:solidFill>
              </a:rPr>
              <a:t>Text-to-Graphics</a:t>
            </a:r>
            <a:endParaRPr lang="en" dirty="0">
              <a:solidFill>
                <a:schemeClr val="lt1"/>
              </a:solidFill>
            </a:endParaRPr>
          </a:p>
          <a:p>
            <a:pPr lvl="0">
              <a:spcBef>
                <a:spcPts val="0"/>
              </a:spcBef>
              <a:buClr>
                <a:schemeClr val="dk1"/>
              </a:buClr>
              <a:buSzPct val="42307"/>
              <a:buFont typeface="Arial"/>
              <a:buNone/>
            </a:pPr>
            <a:r>
              <a:rPr lang="en-US" dirty="0" smtClean="0">
                <a:solidFill>
                  <a:schemeClr val="dk1"/>
                </a:solidFill>
              </a:rPr>
              <a:t>C(2) Weighted graphic over text</a:t>
            </a:r>
            <a:endParaRPr lang="en" dirty="0">
              <a:solidFill>
                <a:schemeClr val="dk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054" y="656628"/>
            <a:ext cx="3392216" cy="3213677"/>
          </a:xfrm>
          <a:prstGeom prst="rect">
            <a:avLst/>
          </a:prstGeom>
        </p:spPr>
      </p:pic>
      <p:sp>
        <p:nvSpPr>
          <p:cNvPr id="3" name="Rectangle 2"/>
          <p:cNvSpPr/>
          <p:nvPr/>
        </p:nvSpPr>
        <p:spPr>
          <a:xfrm>
            <a:off x="4071225" y="576649"/>
            <a:ext cx="555829" cy="33610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7977069" y="576649"/>
            <a:ext cx="555829" cy="33610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229205"/>
      </p:ext>
    </p:extLst>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Auto- </a:t>
            </a:r>
            <a:br>
              <a:rPr lang="en" dirty="0" smtClean="0"/>
            </a:br>
            <a:r>
              <a:rPr lang="en" dirty="0" smtClean="0">
                <a:solidFill>
                  <a:srgbClr val="FF004E"/>
                </a:solidFill>
              </a:rPr>
              <a:t>Play</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Turned On</a:t>
            </a:r>
          </a:p>
          <a:p>
            <a:pPr lvl="0" algn="ctr" rtl="0">
              <a:spcBef>
                <a:spcPts val="0"/>
              </a:spcBef>
              <a:buNone/>
            </a:pPr>
            <a:r>
              <a:rPr lang="en" b="1" dirty="0" smtClean="0">
                <a:solidFill>
                  <a:srgbClr val="FFFFFF"/>
                </a:solidFill>
                <a:latin typeface="Titillium Web"/>
                <a:ea typeface="Titillium Web"/>
                <a:cs typeface="Titillium Web"/>
                <a:sym typeface="Titillium Web"/>
              </a:rPr>
              <a:t>Videos – with or without sound – will play upon scroll or hover</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Turned Off</a:t>
            </a:r>
          </a:p>
          <a:p>
            <a:pPr lvl="0" algn="ctr" rtl="0">
              <a:spcBef>
                <a:spcPts val="0"/>
              </a:spcBef>
              <a:buNone/>
            </a:pPr>
            <a:r>
              <a:rPr lang="en" b="1" dirty="0" smtClean="0">
                <a:solidFill>
                  <a:srgbClr val="FFFFFF"/>
                </a:solidFill>
                <a:latin typeface="Titillium Web"/>
                <a:ea typeface="Titillium Web"/>
                <a:cs typeface="Titillium Web"/>
                <a:sym typeface="Titillium Web"/>
              </a:rPr>
              <a:t>Visitor must active all videos manaully; or must active sound</a:t>
            </a:r>
          </a:p>
        </p:txBody>
      </p:sp>
    </p:spTree>
    <p:extLst>
      <p:ext uri="{BB962C8B-B14F-4D97-AF65-F5344CB8AC3E}">
        <p14:creationId xmlns:p14="http://schemas.microsoft.com/office/powerpoint/2010/main" val="3700545126"/>
      </p:ext>
    </p:extLst>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Short-form </a:t>
            </a:r>
            <a:br>
              <a:rPr lang="en" dirty="0" smtClean="0"/>
            </a:br>
            <a:r>
              <a:rPr lang="en" dirty="0" smtClean="0">
                <a:solidFill>
                  <a:srgbClr val="FF004E"/>
                </a:solidFill>
              </a:rPr>
              <a:t>moving visuals</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Vine</a:t>
            </a:r>
          </a:p>
          <a:p>
            <a:pPr lvl="0" algn="ctr" rtl="0">
              <a:spcBef>
                <a:spcPts val="0"/>
              </a:spcBef>
              <a:buNone/>
            </a:pPr>
            <a:r>
              <a:rPr lang="en" b="1" dirty="0" smtClean="0">
                <a:solidFill>
                  <a:srgbClr val="FFFFFF"/>
                </a:solidFill>
                <a:latin typeface="Titillium Web"/>
                <a:ea typeface="Titillium Web"/>
                <a:cs typeface="Titillium Web"/>
                <a:sym typeface="Titillium Web"/>
              </a:rPr>
              <a:t>Short actual video, 6 seconds or less, with sound; can be shared, not saved</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GIF</a:t>
            </a:r>
          </a:p>
          <a:p>
            <a:pPr lvl="0" algn="ctr" rtl="0">
              <a:spcBef>
                <a:spcPts val="0"/>
              </a:spcBef>
              <a:buNone/>
            </a:pPr>
            <a:r>
              <a:rPr lang="en" b="1" dirty="0" smtClean="0">
                <a:solidFill>
                  <a:srgbClr val="FFFFFF"/>
                </a:solidFill>
                <a:latin typeface="Titillium Web"/>
                <a:ea typeface="Titillium Web"/>
                <a:cs typeface="Titillium Web"/>
                <a:sym typeface="Titillium Web"/>
              </a:rPr>
              <a:t>Image file that “animates” a series of pictures. Can be shared or saved.</a:t>
            </a:r>
          </a:p>
        </p:txBody>
      </p:sp>
    </p:spTree>
    <p:extLst>
      <p:ext uri="{BB962C8B-B14F-4D97-AF65-F5344CB8AC3E}">
        <p14:creationId xmlns:p14="http://schemas.microsoft.com/office/powerpoint/2010/main" val="1490850475"/>
      </p:ext>
    </p:extLst>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US" dirty="0" smtClean="0">
                <a:solidFill>
                  <a:schemeClr val="lt1"/>
                </a:solidFill>
              </a:rPr>
              <a:t>An Example</a:t>
            </a:r>
            <a:br>
              <a:rPr lang="en-US" dirty="0" smtClean="0">
                <a:solidFill>
                  <a:schemeClr val="lt1"/>
                </a:solidFill>
              </a:rPr>
            </a:br>
            <a:r>
              <a:rPr lang="en-US" dirty="0" smtClean="0">
                <a:solidFill>
                  <a:schemeClr val="tx1"/>
                </a:solidFill>
              </a:rPr>
              <a:t>of a Vine</a:t>
            </a:r>
            <a:endParaRPr lang="en" dirty="0">
              <a:solidFill>
                <a:schemeClr val="tx1"/>
              </a:solidFill>
            </a:endParaRPr>
          </a:p>
        </p:txBody>
      </p:sp>
      <p:sp>
        <p:nvSpPr>
          <p:cNvPr id="6" name="Shape 243"/>
          <p:cNvSpPr txBox="1">
            <a:spLocks/>
          </p:cNvSpPr>
          <p:nvPr/>
        </p:nvSpPr>
        <p:spPr>
          <a:xfrm>
            <a:off x="482475" y="1670275"/>
            <a:ext cx="2841750" cy="8574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FFFFFF"/>
              </a:buClr>
              <a:buSzPct val="100000"/>
              <a:buFont typeface="Titillium Web"/>
              <a:buNone/>
              <a:defRPr sz="2600" b="1" i="0" u="none" strike="noStrike" cap="none" baseline="0">
                <a:solidFill>
                  <a:srgbClr val="FFFFFF"/>
                </a:solidFill>
                <a:latin typeface="Titillium Web"/>
                <a:ea typeface="Titillium Web"/>
                <a:cs typeface="Titillium Web"/>
                <a:sym typeface="Titillium Web"/>
                <a:rtl val="0"/>
              </a:defRPr>
            </a:lvl1pPr>
            <a:lvl2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2pPr>
            <a:lvl3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3pPr>
            <a:lvl4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4pPr>
            <a:lvl5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5pPr>
            <a:lvl6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6pPr>
            <a:lvl7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7pPr>
            <a:lvl8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8pPr>
            <a:lvl9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9pPr>
          </a:lstStyle>
          <a:p>
            <a:pPr>
              <a:buClr>
                <a:schemeClr val="dk1"/>
              </a:buClr>
              <a:buSzPct val="42307"/>
              <a:buFont typeface="Arial"/>
              <a:buNone/>
            </a:pPr>
            <a:r>
              <a:rPr lang="en-US" sz="2000" dirty="0" smtClean="0">
                <a:solidFill>
                  <a:schemeClr val="lt1"/>
                </a:solidFill>
              </a:rPr>
              <a:t>“Gummy Money”</a:t>
            </a:r>
            <a:br>
              <a:rPr lang="en-US" sz="2000" dirty="0" smtClean="0">
                <a:solidFill>
                  <a:schemeClr val="lt1"/>
                </a:solidFill>
              </a:rPr>
            </a:br>
            <a:r>
              <a:rPr lang="en-US" sz="2000" dirty="0" smtClean="0">
                <a:solidFill>
                  <a:schemeClr val="tx1"/>
                </a:solidFill>
              </a:rPr>
              <a:t>by Nicolas </a:t>
            </a:r>
            <a:r>
              <a:rPr lang="en-US" sz="2000" dirty="0" err="1" smtClean="0">
                <a:solidFill>
                  <a:schemeClr val="tx1"/>
                </a:solidFill>
              </a:rPr>
              <a:t>Megalis</a:t>
            </a:r>
            <a:r>
              <a:rPr lang="en-US" sz="2000" dirty="0" smtClean="0">
                <a:solidFill>
                  <a:schemeClr val="tx1"/>
                </a:solidFill>
              </a:rPr>
              <a:t> is the most-looped Vine of all time (as of Nov. 2015).</a:t>
            </a:r>
            <a:endParaRPr lang="en" sz="2000" dirty="0">
              <a:solidFill>
                <a:schemeClr val="tx1"/>
              </a:solidFill>
            </a:endParaRPr>
          </a:p>
        </p:txBody>
      </p:sp>
      <p:pic>
        <p:nvPicPr>
          <p:cNvPr id="7" name="Picture 6"/>
          <p:cNvPicPr>
            <a:picLocks noChangeAspect="1"/>
          </p:cNvPicPr>
          <p:nvPr/>
        </p:nvPicPr>
        <p:blipFill rotWithShape="1">
          <a:blip r:embed="rId3"/>
          <a:srcRect r="11147"/>
          <a:stretch/>
        </p:blipFill>
        <p:spPr>
          <a:xfrm>
            <a:off x="4134725" y="631648"/>
            <a:ext cx="4374275" cy="3267252"/>
          </a:xfrm>
          <a:prstGeom prst="rect">
            <a:avLst/>
          </a:prstGeom>
        </p:spPr>
      </p:pic>
      <p:sp>
        <p:nvSpPr>
          <p:cNvPr id="8" name="Rectangle 7"/>
          <p:cNvSpPr/>
          <p:nvPr/>
        </p:nvSpPr>
        <p:spPr>
          <a:xfrm>
            <a:off x="482475" y="4178082"/>
            <a:ext cx="2492990" cy="523220"/>
          </a:xfrm>
          <a:prstGeom prst="rect">
            <a:avLst/>
          </a:prstGeom>
        </p:spPr>
        <p:txBody>
          <a:bodyPr wrap="none">
            <a:spAutoFit/>
          </a:bodyPr>
          <a:lstStyle/>
          <a:p>
            <a:r>
              <a:rPr lang="en-US" b="1" dirty="0" smtClean="0"/>
              <a:t>Content link:</a:t>
            </a:r>
          </a:p>
          <a:p>
            <a:r>
              <a:rPr lang="en-US" dirty="0" smtClean="0"/>
              <a:t>https</a:t>
            </a:r>
            <a:r>
              <a:rPr lang="en-US" dirty="0"/>
              <a:t>://vine.co/v/hzxpjd6b9d9</a:t>
            </a:r>
          </a:p>
        </p:txBody>
      </p:sp>
    </p:spTree>
    <p:extLst>
      <p:ext uri="{BB962C8B-B14F-4D97-AF65-F5344CB8AC3E}">
        <p14:creationId xmlns:p14="http://schemas.microsoft.com/office/powerpoint/2010/main" val="2386445526"/>
      </p:ext>
    </p:extLst>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3949150" y="422500"/>
            <a:ext cx="4748024" cy="434762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000000"/>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latin typeface="Titillium Web"/>
              <a:ea typeface="Titillium Web"/>
              <a:cs typeface="Titillium Web"/>
              <a:sym typeface="Titillium Web"/>
            </a:endParaRPr>
          </a:p>
        </p:txBody>
      </p:sp>
      <p:sp>
        <p:nvSpPr>
          <p:cNvPr id="243" name="Shape 243"/>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US" dirty="0" smtClean="0">
                <a:solidFill>
                  <a:schemeClr val="lt1"/>
                </a:solidFill>
              </a:rPr>
              <a:t>An Example</a:t>
            </a:r>
            <a:br>
              <a:rPr lang="en-US" dirty="0" smtClean="0">
                <a:solidFill>
                  <a:schemeClr val="lt1"/>
                </a:solidFill>
              </a:rPr>
            </a:br>
            <a:r>
              <a:rPr lang="en-US" dirty="0" smtClean="0">
                <a:solidFill>
                  <a:schemeClr val="tx1"/>
                </a:solidFill>
              </a:rPr>
              <a:t>of a GIF</a:t>
            </a:r>
            <a:endParaRPr lang="en" dirty="0">
              <a:solidFill>
                <a:schemeClr val="tx1"/>
              </a:solidFill>
            </a:endParaRPr>
          </a:p>
        </p:txBody>
      </p:sp>
      <p:sp>
        <p:nvSpPr>
          <p:cNvPr id="6" name="Shape 243"/>
          <p:cNvSpPr txBox="1">
            <a:spLocks/>
          </p:cNvSpPr>
          <p:nvPr/>
        </p:nvSpPr>
        <p:spPr>
          <a:xfrm>
            <a:off x="482475" y="1670275"/>
            <a:ext cx="2841750" cy="8574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FFFFFF"/>
              </a:buClr>
              <a:buSzPct val="100000"/>
              <a:buFont typeface="Titillium Web"/>
              <a:buNone/>
              <a:defRPr sz="2600" b="1" i="0" u="none" strike="noStrike" cap="none" baseline="0">
                <a:solidFill>
                  <a:srgbClr val="FFFFFF"/>
                </a:solidFill>
                <a:latin typeface="Titillium Web"/>
                <a:ea typeface="Titillium Web"/>
                <a:cs typeface="Titillium Web"/>
                <a:sym typeface="Titillium Web"/>
                <a:rtl val="0"/>
              </a:defRPr>
            </a:lvl1pPr>
            <a:lvl2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2pPr>
            <a:lvl3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3pPr>
            <a:lvl4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4pPr>
            <a:lvl5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5pPr>
            <a:lvl6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6pPr>
            <a:lvl7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7pPr>
            <a:lvl8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8pPr>
            <a:lvl9pPr rtl="0">
              <a:spcBef>
                <a:spcPts val="0"/>
              </a:spcBef>
              <a:buClr>
                <a:srgbClr val="FFFFFF"/>
              </a:buClr>
              <a:buSzPct val="100000"/>
              <a:buFont typeface="Titillium Web"/>
              <a:buNone/>
              <a:defRPr sz="2600" b="1">
                <a:solidFill>
                  <a:srgbClr val="FFFFFF"/>
                </a:solidFill>
                <a:latin typeface="Titillium Web"/>
                <a:ea typeface="Titillium Web"/>
                <a:cs typeface="Titillium Web"/>
                <a:sym typeface="Titillium Web"/>
              </a:defRPr>
            </a:lvl9pPr>
          </a:lstStyle>
          <a:p>
            <a:pPr>
              <a:buClr>
                <a:schemeClr val="dk1"/>
              </a:buClr>
              <a:buSzPct val="42307"/>
              <a:buFont typeface="Arial"/>
              <a:buNone/>
            </a:pPr>
            <a:r>
              <a:rPr lang="en-US" sz="2000" dirty="0" smtClean="0">
                <a:solidFill>
                  <a:schemeClr val="lt1"/>
                </a:solidFill>
              </a:rPr>
              <a:t>“Ricky Gervais dance” </a:t>
            </a:r>
            <a:r>
              <a:rPr lang="en-US" sz="2000" dirty="0" smtClean="0">
                <a:solidFill>
                  <a:schemeClr val="tx1"/>
                </a:solidFill>
              </a:rPr>
              <a:t>from “The Office (UK)” is one of the most popular GIFs of the 2000s.</a:t>
            </a:r>
            <a:endParaRPr lang="en" sz="2000" dirty="0">
              <a:solidFill>
                <a:schemeClr val="tx1"/>
              </a:solidFill>
            </a:endParaRPr>
          </a:p>
        </p:txBody>
      </p:sp>
      <p:pic>
        <p:nvPicPr>
          <p:cNvPr id="2" name="Picture 1"/>
          <p:cNvPicPr>
            <a:picLocks noChangeAspect="1"/>
          </p:cNvPicPr>
          <p:nvPr/>
        </p:nvPicPr>
        <p:blipFill>
          <a:blip r:embed="rId3"/>
          <a:stretch>
            <a:fillRect/>
          </a:stretch>
        </p:blipFill>
        <p:spPr>
          <a:xfrm>
            <a:off x="4104021" y="653795"/>
            <a:ext cx="4438281" cy="3262885"/>
          </a:xfrm>
          <a:prstGeom prst="rect">
            <a:avLst/>
          </a:prstGeom>
        </p:spPr>
      </p:pic>
      <p:sp>
        <p:nvSpPr>
          <p:cNvPr id="8" name="Rectangle 7"/>
          <p:cNvSpPr/>
          <p:nvPr/>
        </p:nvSpPr>
        <p:spPr>
          <a:xfrm>
            <a:off x="482475" y="4178082"/>
            <a:ext cx="2492990" cy="523220"/>
          </a:xfrm>
          <a:prstGeom prst="rect">
            <a:avLst/>
          </a:prstGeom>
        </p:spPr>
        <p:txBody>
          <a:bodyPr wrap="none">
            <a:spAutoFit/>
          </a:bodyPr>
          <a:lstStyle/>
          <a:p>
            <a:r>
              <a:rPr lang="en-US" b="1" dirty="0" smtClean="0"/>
              <a:t>Content link:</a:t>
            </a:r>
          </a:p>
          <a:p>
            <a:r>
              <a:rPr lang="en-US" dirty="0" smtClean="0"/>
              <a:t>https</a:t>
            </a:r>
            <a:r>
              <a:rPr lang="en-US" dirty="0"/>
              <a:t>://vine.co/v/hzxpjd6b9d9</a:t>
            </a:r>
          </a:p>
        </p:txBody>
      </p:sp>
    </p:spTree>
    <p:extLst>
      <p:ext uri="{BB962C8B-B14F-4D97-AF65-F5344CB8AC3E}">
        <p14:creationId xmlns:p14="http://schemas.microsoft.com/office/powerpoint/2010/main" val="826837414"/>
      </p:ext>
    </p:extLst>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Multiple</a:t>
            </a:r>
          </a:p>
          <a:p>
            <a:pPr lvl="0" algn="ctr" rtl="0">
              <a:spcBef>
                <a:spcPts val="0"/>
              </a:spcBef>
              <a:buNone/>
            </a:pPr>
            <a:r>
              <a:rPr lang="en-US" b="1" dirty="0" smtClean="0">
                <a:solidFill>
                  <a:srgbClr val="FFFFFF"/>
                </a:solidFill>
                <a:latin typeface="Titillium Web"/>
                <a:ea typeface="Titillium Web"/>
                <a:cs typeface="Titillium Web"/>
                <a:sym typeface="Titillium Web"/>
              </a:rPr>
              <a:t>System references multiple safety systems or features.</a:t>
            </a:r>
            <a:endParaRPr lang="en" b="1" dirty="0" smtClean="0">
              <a:solidFill>
                <a:srgbClr val="FFFFFF"/>
              </a:solidFill>
              <a:latin typeface="Titillium Web"/>
              <a:ea typeface="Titillium Web"/>
              <a:cs typeface="Titillium Web"/>
              <a:sym typeface="Titillium Web"/>
            </a:endParaRPr>
          </a:p>
        </p:txBody>
      </p:sp>
      <p:sp>
        <p:nvSpPr>
          <p:cNvPr id="6" name="Shape 147"/>
          <p:cNvSpPr/>
          <p:nvPr/>
        </p:nvSpPr>
        <p:spPr>
          <a:xfrm>
            <a:off x="3092106" y="1859673"/>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Single</a:t>
            </a:r>
          </a:p>
          <a:p>
            <a:pPr lvl="0" algn="ctr" rtl="0">
              <a:spcBef>
                <a:spcPts val="0"/>
              </a:spcBef>
              <a:buNone/>
            </a:pPr>
            <a:r>
              <a:rPr lang="en" b="1" dirty="0" smtClean="0">
                <a:solidFill>
                  <a:srgbClr val="FFFFFF"/>
                </a:solidFill>
                <a:latin typeface="Titillium Web"/>
                <a:ea typeface="Titillium Web"/>
                <a:cs typeface="Titillium Web"/>
                <a:sym typeface="Titillium Web"/>
              </a:rPr>
              <a:t>Post references a single safety system or feature.</a:t>
            </a:r>
            <a:endParaRPr lang="en" b="1" dirty="0">
              <a:solidFill>
                <a:srgbClr val="FFFFFF"/>
              </a:solidFill>
              <a:latin typeface="Titillium Web"/>
              <a:ea typeface="Titillium Web"/>
              <a:cs typeface="Titillium Web"/>
              <a:sym typeface="Titillium Web"/>
            </a:endParaRPr>
          </a:p>
        </p:txBody>
      </p:sp>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Safety </a:t>
            </a:r>
            <a:br>
              <a:rPr lang="en" dirty="0" smtClean="0"/>
            </a:br>
            <a:r>
              <a:rPr lang="en" dirty="0" smtClean="0">
                <a:solidFill>
                  <a:srgbClr val="FF0066"/>
                </a:solidFill>
              </a:rPr>
              <a:t>Systems</a:t>
            </a:r>
            <a:endParaRPr lang="en" dirty="0">
              <a:solidFill>
                <a:srgbClr val="FF0066"/>
              </a:solidFill>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None</a:t>
            </a:r>
          </a:p>
          <a:p>
            <a:pPr lvl="0" algn="ctr"/>
            <a:r>
              <a:rPr lang="en" b="1" dirty="0" smtClean="0">
                <a:solidFill>
                  <a:srgbClr val="FFFFFF"/>
                </a:solidFill>
                <a:latin typeface="Titillium Web"/>
                <a:ea typeface="Titillium Web"/>
                <a:cs typeface="Titillium Web"/>
                <a:sym typeface="Titillium Web"/>
              </a:rPr>
              <a:t>Post makes no mention of any specific safety system or feature.</a:t>
            </a:r>
          </a:p>
          <a:p>
            <a:pPr lvl="0" algn="ctr"/>
            <a:endParaRPr lang="en" b="1" dirty="0">
              <a:solidFill>
                <a:srgbClr val="FFFFFF"/>
              </a:solidFill>
              <a:latin typeface="Titillium Web"/>
              <a:ea typeface="Titillium Web"/>
              <a:cs typeface="Titillium Web"/>
              <a:sym typeface="Titillium Web"/>
            </a:endParaRPr>
          </a:p>
        </p:txBody>
      </p:sp>
      <p:sp>
        <p:nvSpPr>
          <p:cNvPr id="7" name="TextBox 6"/>
          <p:cNvSpPr txBox="1"/>
          <p:nvPr/>
        </p:nvSpPr>
        <p:spPr>
          <a:xfrm>
            <a:off x="5381462" y="541236"/>
            <a:ext cx="3505363" cy="738664"/>
          </a:xfrm>
          <a:prstGeom prst="rect">
            <a:avLst/>
          </a:prstGeom>
          <a:noFill/>
        </p:spPr>
        <p:txBody>
          <a:bodyPr wrap="square" rtlCol="0">
            <a:spAutoFit/>
          </a:bodyPr>
          <a:lstStyle/>
          <a:p>
            <a:pPr algn="r"/>
            <a:r>
              <a:rPr lang="en-US" b="1" dirty="0" smtClean="0"/>
              <a:t>Note</a:t>
            </a:r>
            <a:r>
              <a:rPr lang="en-US" dirty="0" smtClean="0"/>
              <a:t>: See info on official rule at https</a:t>
            </a:r>
            <a:r>
              <a:rPr lang="en-US" dirty="0"/>
              <a:t>://www.facebook.com/business/help/468870969814641</a:t>
            </a:r>
          </a:p>
        </p:txBody>
      </p:sp>
    </p:spTree>
    <p:extLst>
      <p:ext uri="{BB962C8B-B14F-4D97-AF65-F5344CB8AC3E}">
        <p14:creationId xmlns:p14="http://schemas.microsoft.com/office/powerpoint/2010/main" val="2248483531"/>
      </p:ext>
    </p:extLst>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a:spcBef>
                <a:spcPts val="0"/>
              </a:spcBef>
              <a:buNone/>
            </a:pPr>
            <a:r>
              <a:rPr lang="en" dirty="0" smtClean="0"/>
              <a:t>Mascot Visibility </a:t>
            </a:r>
            <a:br>
              <a:rPr lang="en" dirty="0" smtClean="0"/>
            </a:br>
            <a:r>
              <a:rPr lang="en" dirty="0" smtClean="0">
                <a:solidFill>
                  <a:srgbClr val="FF004E"/>
                </a:solidFill>
              </a:rPr>
              <a:t>Scout</a:t>
            </a:r>
            <a:endParaRPr lang="en" dirty="0">
              <a:solidFill>
                <a:srgbClr val="FF004E"/>
              </a:solidFill>
            </a:endParaRPr>
          </a:p>
        </p:txBody>
      </p:sp>
      <p:sp>
        <p:nvSpPr>
          <p:cNvPr id="146" name="Shape 146"/>
          <p:cNvSpPr/>
          <p:nvPr/>
        </p:nvSpPr>
        <p:spPr>
          <a:xfrm>
            <a:off x="3066333" y="1766922"/>
            <a:ext cx="2646947" cy="2549551"/>
          </a:xfrm>
          <a:prstGeom prst="ellipse">
            <a:avLst/>
          </a:prstGeom>
          <a:solidFill>
            <a:srgbClr val="000000"/>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algn="ctr">
              <a:spcBef>
                <a:spcPts val="0"/>
              </a:spcBef>
              <a:buNone/>
            </a:pPr>
            <a:endParaRPr lang="en" b="1" dirty="0">
              <a:solidFill>
                <a:srgbClr val="FF004E"/>
              </a:solidFill>
              <a:latin typeface="Titillium Web"/>
              <a:ea typeface="Titillium Web"/>
              <a:cs typeface="Titillium Web"/>
              <a:sym typeface="Titillium Web"/>
            </a:endParaRPr>
          </a:p>
        </p:txBody>
      </p:sp>
      <p:sp>
        <p:nvSpPr>
          <p:cNvPr id="147" name="Shape 147"/>
          <p:cNvSpPr/>
          <p:nvPr/>
        </p:nvSpPr>
        <p:spPr>
          <a:xfrm>
            <a:off x="869425" y="1859674"/>
            <a:ext cx="2550695" cy="255955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a:r>
              <a:rPr lang="en" sz="2400" b="1" dirty="0" smtClean="0">
                <a:solidFill>
                  <a:srgbClr val="FFFFFF"/>
                </a:solidFill>
                <a:latin typeface="Titillium Web"/>
                <a:ea typeface="Titillium Web"/>
                <a:cs typeface="Titillium Web"/>
                <a:sym typeface="Titillium Web"/>
              </a:rPr>
              <a:t>Present</a:t>
            </a:r>
          </a:p>
          <a:p>
            <a:pPr lvl="0" algn="ctr" rtl="0">
              <a:spcBef>
                <a:spcPts val="0"/>
              </a:spcBef>
              <a:buNone/>
            </a:pPr>
            <a:r>
              <a:rPr lang="en" b="1" dirty="0" smtClean="0">
                <a:solidFill>
                  <a:srgbClr val="FFFFFF"/>
                </a:solidFill>
                <a:latin typeface="Titillium Web"/>
                <a:ea typeface="Titillium Web"/>
                <a:cs typeface="Titillium Web"/>
                <a:sym typeface="Titillium Web"/>
              </a:rPr>
              <a:t>Scout is clearly visible on the post</a:t>
            </a:r>
            <a:endParaRPr lang="en" b="1" dirty="0">
              <a:solidFill>
                <a:srgbClr val="FFFFFF"/>
              </a:solidFill>
              <a:latin typeface="Titillium Web"/>
              <a:ea typeface="Titillium Web"/>
              <a:cs typeface="Titillium Web"/>
              <a:sym typeface="Titillium Web"/>
            </a:endParaRPr>
          </a:p>
        </p:txBody>
      </p:sp>
      <p:sp>
        <p:nvSpPr>
          <p:cNvPr id="148" name="Shape 148"/>
          <p:cNvSpPr/>
          <p:nvPr/>
        </p:nvSpPr>
        <p:spPr>
          <a:xfrm>
            <a:off x="5314787" y="1859674"/>
            <a:ext cx="2547105" cy="2456975"/>
          </a:xfrm>
          <a:prstGeom prst="ellipse">
            <a:avLst/>
          </a:prstGeom>
          <a:solidFill>
            <a:srgbClr val="FF0040">
              <a:alpha val="81920"/>
            </a:srgbClr>
          </a:solidFill>
          <a:ln w="76200" cap="flat" cmpd="sng">
            <a:solidFill>
              <a:srgbClr val="FFFFF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200" b="1" dirty="0" smtClean="0">
                <a:solidFill>
                  <a:srgbClr val="FFFFFF"/>
                </a:solidFill>
                <a:latin typeface="Titillium Web"/>
                <a:ea typeface="Titillium Web"/>
                <a:cs typeface="Titillium Web"/>
                <a:sym typeface="Titillium Web"/>
              </a:rPr>
              <a:t>Absent</a:t>
            </a:r>
          </a:p>
          <a:p>
            <a:pPr lvl="0" algn="ctr" rtl="0">
              <a:spcBef>
                <a:spcPts val="0"/>
              </a:spcBef>
              <a:buNone/>
            </a:pPr>
            <a:r>
              <a:rPr lang="en" b="1" dirty="0" smtClean="0">
                <a:solidFill>
                  <a:srgbClr val="FFFFFF"/>
                </a:solidFill>
                <a:latin typeface="Titillium Web"/>
                <a:ea typeface="Titillium Web"/>
                <a:cs typeface="Titillium Web"/>
                <a:sym typeface="Titillium Web"/>
              </a:rPr>
              <a:t>Scout is not visible on the post</a:t>
            </a:r>
          </a:p>
        </p:txBody>
      </p:sp>
    </p:spTree>
    <p:extLst>
      <p:ext uri="{BB962C8B-B14F-4D97-AF65-F5344CB8AC3E}">
        <p14:creationId xmlns:p14="http://schemas.microsoft.com/office/powerpoint/2010/main" val="1953553545"/>
      </p:ext>
    </p:extLst>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10468" y="1364275"/>
            <a:ext cx="8069400" cy="1159799"/>
          </a:xfrm>
          <a:prstGeom prst="rect">
            <a:avLst/>
          </a:prstGeom>
          <a:noFill/>
          <a:ln>
            <a:noFill/>
          </a:ln>
        </p:spPr>
        <p:txBody>
          <a:bodyPr lIns="91425" tIns="91425" rIns="91425" bIns="91425" anchor="t" anchorCtr="0">
            <a:noAutofit/>
          </a:bodyPr>
          <a:lstStyle/>
          <a:p>
            <a:pPr lvl="0" rtl="0">
              <a:spcBef>
                <a:spcPts val="0"/>
              </a:spcBef>
              <a:buNone/>
            </a:pPr>
            <a:r>
              <a:rPr lang="en" sz="9600" dirty="0" smtClean="0">
                <a:solidFill>
                  <a:srgbClr val="FFFFFF"/>
                </a:solidFill>
              </a:rPr>
              <a:t>FINDINGS</a:t>
            </a:r>
            <a:endParaRPr lang="en" sz="9600" dirty="0">
              <a:solidFill>
                <a:srgbClr val="FFFFFF"/>
              </a:solidFill>
            </a:endParaRPr>
          </a:p>
        </p:txBody>
      </p:sp>
      <p:sp>
        <p:nvSpPr>
          <p:cNvPr id="3" name="Rectangle 2"/>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1023346183"/>
      </p:ext>
    </p:extLst>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AutoNum type="arabicPeriod"/>
            </a:pPr>
            <a:r>
              <a:rPr lang="en-US" dirty="0" smtClean="0">
                <a:solidFill>
                  <a:srgbClr val="7030A0"/>
                </a:solidFill>
              </a:rPr>
              <a:t>Posts that displayed real life images had the highest reach.</a:t>
            </a:r>
          </a:p>
          <a:p>
            <a:pPr marL="342900" lvl="0" indent="-342900">
              <a:spcBef>
                <a:spcPts val="0"/>
              </a:spcBef>
              <a:buAutoNum type="arabicPeriod"/>
            </a:pPr>
            <a:endParaRPr lang="en-US" dirty="0">
              <a:solidFill>
                <a:srgbClr val="7030A0"/>
              </a:solidFill>
            </a:endParaRPr>
          </a:p>
          <a:p>
            <a:pPr marL="342900" lvl="0" indent="-342900">
              <a:spcBef>
                <a:spcPts val="0"/>
              </a:spcBef>
              <a:buAutoNum type="arabicPeriod"/>
            </a:pPr>
            <a:r>
              <a:rPr lang="en-US" dirty="0" smtClean="0">
                <a:solidFill>
                  <a:srgbClr val="7030A0"/>
                </a:solidFill>
              </a:rPr>
              <a:t>Posts that displayed Illustrated or CGI enhanced photos had the highest engagement rate.</a:t>
            </a:r>
          </a:p>
          <a:p>
            <a:pPr marL="342900" lvl="0" indent="-342900">
              <a:spcBef>
                <a:spcPts val="0"/>
              </a:spcBef>
              <a:buAutoNum type="arabicPeriod"/>
            </a:pPr>
            <a:endParaRPr lang="en-US" dirty="0" smtClean="0">
              <a:solidFill>
                <a:srgbClr val="7030A0"/>
              </a:solidFill>
            </a:endParaRPr>
          </a:p>
          <a:p>
            <a:pPr marL="342900" lvl="0" indent="-342900">
              <a:spcBef>
                <a:spcPts val="0"/>
              </a:spcBef>
              <a:buAutoNum type="arabicPeriod"/>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8" name="Chart 7"/>
          <p:cNvGraphicFramePr>
            <a:graphicFrameLocks/>
          </p:cNvGraphicFramePr>
          <p:nvPr>
            <p:extLst>
              <p:ext uri="{D42A27DB-BD31-4B8C-83A1-F6EECF244321}">
                <p14:modId xmlns:p14="http://schemas.microsoft.com/office/powerpoint/2010/main" val="1479307574"/>
              </p:ext>
            </p:extLst>
          </p:nvPr>
        </p:nvGraphicFramePr>
        <p:xfrm>
          <a:off x="4729503" y="2607712"/>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498464990"/>
              </p:ext>
            </p:extLst>
          </p:nvPr>
        </p:nvGraphicFramePr>
        <p:xfrm>
          <a:off x="816795" y="2617984"/>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9346821"/>
      </p:ext>
    </p:extLst>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3"/>
            </a:pPr>
            <a:r>
              <a:rPr lang="en-US" dirty="0" smtClean="0">
                <a:solidFill>
                  <a:srgbClr val="7030A0"/>
                </a:solidFill>
              </a:rPr>
              <a:t>Playable videos had significantly higher reach than static visuals (p=.02) but no significant difference on engagement rate.</a:t>
            </a:r>
          </a:p>
          <a:p>
            <a:pPr marL="342900" lvl="0" indent="-342900">
              <a:spcBef>
                <a:spcPts val="0"/>
              </a:spcBef>
              <a:buAutoNum type="arabicPeriod" startAt="3"/>
            </a:pPr>
            <a:endParaRPr lang="en-US" dirty="0">
              <a:solidFill>
                <a:srgbClr val="7030A0"/>
              </a:solidFill>
            </a:endParaRPr>
          </a:p>
          <a:p>
            <a:pPr marL="342900" lvl="0" indent="-342900">
              <a:spcBef>
                <a:spcPts val="0"/>
              </a:spcBef>
              <a:buAutoNum type="arabicPeriod" startAt="3"/>
            </a:pPr>
            <a:r>
              <a:rPr lang="en-US" dirty="0" smtClean="0">
                <a:solidFill>
                  <a:srgbClr val="7030A0"/>
                </a:solidFill>
              </a:rPr>
              <a:t>Overall animations had the highest reach and engagement rate.</a:t>
            </a:r>
          </a:p>
          <a:p>
            <a:pPr marL="342900" lvl="0" indent="-342900">
              <a:spcBef>
                <a:spcPts val="0"/>
              </a:spcBef>
              <a:buAutoNum type="arabicPeriod" startAt="3"/>
            </a:pPr>
            <a:endParaRPr lang="en-US" dirty="0" smtClean="0">
              <a:solidFill>
                <a:srgbClr val="7030A0"/>
              </a:solidFill>
            </a:endParaRPr>
          </a:p>
          <a:p>
            <a:pPr marL="342900" lvl="0" indent="-342900">
              <a:spcBef>
                <a:spcPts val="0"/>
              </a:spcBef>
              <a:buAutoNum type="arabicPeriod" startAt="3"/>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5" name="Chart 4"/>
          <p:cNvGraphicFramePr>
            <a:graphicFrameLocks/>
          </p:cNvGraphicFramePr>
          <p:nvPr>
            <p:extLst>
              <p:ext uri="{D42A27DB-BD31-4B8C-83A1-F6EECF244321}">
                <p14:modId xmlns:p14="http://schemas.microsoft.com/office/powerpoint/2010/main" val="969153527"/>
              </p:ext>
            </p:extLst>
          </p:nvPr>
        </p:nvGraphicFramePr>
        <p:xfrm>
          <a:off x="704850" y="2216150"/>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796762308"/>
              </p:ext>
            </p:extLst>
          </p:nvPr>
        </p:nvGraphicFramePr>
        <p:xfrm>
          <a:off x="4248150" y="2260600"/>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77589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4" y="422500"/>
            <a:ext cx="4299076" cy="857400"/>
          </a:xfrm>
          <a:prstGeom prst="rect">
            <a:avLst/>
          </a:prstGeom>
        </p:spPr>
        <p:txBody>
          <a:bodyPr lIns="91425" tIns="91425" rIns="91425" bIns="91425" anchor="t" anchorCtr="0">
            <a:noAutofit/>
          </a:bodyPr>
          <a:lstStyle/>
          <a:p>
            <a:r>
              <a:rPr lang="en" dirty="0" smtClean="0"/>
              <a:t>Goal No. 2</a:t>
            </a:r>
            <a:br>
              <a:rPr lang="en" dirty="0" smtClean="0"/>
            </a:br>
            <a:r>
              <a:rPr lang="en" dirty="0" smtClean="0">
                <a:solidFill>
                  <a:srgbClr val="FF0066"/>
                </a:solidFill>
              </a:rPr>
              <a:t>Quality Campaign Traffic</a:t>
            </a:r>
            <a:endParaRPr lang="en" dirty="0">
              <a:solidFill>
                <a:srgbClr val="FF0066"/>
              </a:solidFill>
            </a:endParaRPr>
          </a:p>
        </p:txBody>
      </p:sp>
      <p:sp>
        <p:nvSpPr>
          <p:cNvPr id="98" name="Shape 98"/>
          <p:cNvSpPr txBox="1">
            <a:spLocks noGrp="1"/>
          </p:cNvSpPr>
          <p:nvPr>
            <p:ph type="body" idx="1"/>
          </p:nvPr>
        </p:nvSpPr>
        <p:spPr>
          <a:xfrm>
            <a:off x="844425" y="1586325"/>
            <a:ext cx="5971499" cy="3148499"/>
          </a:xfrm>
          <a:prstGeom prst="rect">
            <a:avLst/>
          </a:prstGeom>
        </p:spPr>
        <p:txBody>
          <a:bodyPr lIns="91425" tIns="91425" rIns="91425" bIns="91425" anchor="t" anchorCtr="0">
            <a:noAutofit/>
          </a:bodyPr>
          <a:lstStyle/>
          <a:p>
            <a:pPr>
              <a:buNone/>
            </a:pPr>
            <a:r>
              <a:rPr lang="en-US" dirty="0" smtClean="0"/>
              <a:t>Drive </a:t>
            </a:r>
            <a:r>
              <a:rPr lang="en-US" dirty="0"/>
              <a:t>people </a:t>
            </a:r>
            <a:r>
              <a:rPr lang="en-US" dirty="0" smtClean="0"/>
              <a:t>to the campaign (primarily the website) who </a:t>
            </a:r>
            <a:r>
              <a:rPr lang="en-US" dirty="0"/>
              <a:t>will </a:t>
            </a:r>
            <a:r>
              <a:rPr lang="en-US" dirty="0" smtClean="0"/>
              <a:t>actually engage with the content in some manner.</a:t>
            </a:r>
            <a:endParaRPr lang="en-US" dirty="0"/>
          </a:p>
          <a:p>
            <a:pPr marL="457200" lvl="0" indent="-228600" rtl="0">
              <a:spcBef>
                <a:spcPts val="0"/>
              </a:spcBef>
            </a:pPr>
            <a:endParaRPr lang="en" dirty="0"/>
          </a:p>
          <a:p>
            <a:pPr>
              <a:buNone/>
            </a:pPr>
            <a:r>
              <a:rPr lang="en-US" b="1" dirty="0"/>
              <a:t>Primary Evidence to Support Goal:</a:t>
            </a:r>
            <a:endParaRPr lang="en-US" dirty="0"/>
          </a:p>
          <a:p>
            <a:pPr lvl="0"/>
            <a:r>
              <a:rPr lang="en-US" dirty="0" smtClean="0"/>
              <a:t>Behaviors on posts, such as reach, shares and </a:t>
            </a:r>
            <a:r>
              <a:rPr lang="en-US" dirty="0" err="1" smtClean="0"/>
              <a:t>virability</a:t>
            </a:r>
            <a:endParaRPr lang="en-US" dirty="0" smtClean="0"/>
          </a:p>
          <a:p>
            <a:pPr lvl="0"/>
            <a:r>
              <a:rPr lang="en-US" dirty="0" smtClean="0"/>
              <a:t>Various web analytics </a:t>
            </a:r>
            <a:r>
              <a:rPr lang="en-US" dirty="0"/>
              <a:t>of </a:t>
            </a:r>
            <a:r>
              <a:rPr lang="en-US" dirty="0" smtClean="0"/>
              <a:t>user </a:t>
            </a:r>
            <a:r>
              <a:rPr lang="en-US" dirty="0"/>
              <a:t>behaviors through social media referrals, such </a:t>
            </a:r>
            <a:r>
              <a:rPr lang="en-US" dirty="0" smtClean="0"/>
              <a:t>as…</a:t>
            </a:r>
            <a:endParaRPr lang="en-US" dirty="0"/>
          </a:p>
          <a:p>
            <a:pPr marL="285750" lvl="1" indent="-285750">
              <a:buFont typeface="Wingdings" panose="05000000000000000000" pitchFamily="2" charset="2"/>
              <a:buChar char="q"/>
            </a:pPr>
            <a:r>
              <a:rPr lang="en-US" dirty="0"/>
              <a:t>Bounce rate</a:t>
            </a:r>
          </a:p>
          <a:p>
            <a:pPr marL="285750" lvl="1" indent="-285750">
              <a:buFont typeface="Wingdings" panose="05000000000000000000" pitchFamily="2" charset="2"/>
              <a:buChar char="q"/>
            </a:pPr>
            <a:r>
              <a:rPr lang="en-US" dirty="0"/>
              <a:t>Pages per session</a:t>
            </a:r>
          </a:p>
          <a:p>
            <a:pPr marL="285750" lvl="1" indent="-285750">
              <a:buFont typeface="Wingdings" panose="05000000000000000000" pitchFamily="2" charset="2"/>
              <a:buChar char="q"/>
            </a:pPr>
            <a:r>
              <a:rPr lang="en-US" dirty="0"/>
              <a:t>Time on page and per </a:t>
            </a:r>
            <a:r>
              <a:rPr lang="en-US" dirty="0" smtClean="0"/>
              <a:t>session</a:t>
            </a:r>
            <a:endParaRPr lang="en-US"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sp>
        <p:nvSpPr>
          <p:cNvPr id="13" name="TextBox 12"/>
          <p:cNvSpPr txBox="1"/>
          <p:nvPr/>
        </p:nvSpPr>
        <p:spPr>
          <a:xfrm>
            <a:off x="7430246" y="1840511"/>
            <a:ext cx="1440180" cy="2677656"/>
          </a:xfrm>
          <a:prstGeom prst="rect">
            <a:avLst/>
          </a:prstGeom>
          <a:noFill/>
        </p:spPr>
        <p:txBody>
          <a:bodyPr wrap="square" rtlCol="0">
            <a:spAutoFit/>
          </a:bodyPr>
          <a:lstStyle/>
          <a:p>
            <a:r>
              <a:rPr lang="en-US" b="1" dirty="0" smtClean="0">
                <a:latin typeface="Calibri Light" panose="020F0302020204030204" pitchFamily="34" charset="0"/>
              </a:rPr>
              <a:t>Quality of Traffic Defined: </a:t>
            </a:r>
            <a:r>
              <a:rPr lang="en-US" dirty="0" smtClean="0">
                <a:latin typeface="Calibri Light" panose="020F0302020204030204" pitchFamily="34" charset="0"/>
              </a:rPr>
              <a:t>The degree to which the individuals accessing content intended to do so, or do so with adequate intent. We will discuss what metrics apply to this later.</a:t>
            </a:r>
            <a:endParaRPr lang="en-US" dirty="0">
              <a:latin typeface="Calibri Light" panose="020F0302020204030204" pitchFamily="34" charset="0"/>
            </a:endParaRPr>
          </a:p>
        </p:txBody>
      </p:sp>
    </p:spTree>
    <p:extLst>
      <p:ext uri="{BB962C8B-B14F-4D97-AF65-F5344CB8AC3E}">
        <p14:creationId xmlns:p14="http://schemas.microsoft.com/office/powerpoint/2010/main" val="3007506723"/>
      </p:ext>
    </p:extLst>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5"/>
            </a:pPr>
            <a:r>
              <a:rPr lang="en-US" dirty="0" smtClean="0">
                <a:solidFill>
                  <a:srgbClr val="7030A0"/>
                </a:solidFill>
              </a:rPr>
              <a:t>Landing destination had no significant effect on reach (p=0.133) or engagement rate (p=0.779).</a:t>
            </a:r>
          </a:p>
          <a:p>
            <a:pPr marL="342900" lvl="0" indent="-342900">
              <a:spcBef>
                <a:spcPts val="0"/>
              </a:spcBef>
              <a:buFont typeface="+mj-lt"/>
              <a:buAutoNum type="arabicPeriod" startAt="5"/>
            </a:pPr>
            <a:endParaRPr lang="en-US" dirty="0">
              <a:solidFill>
                <a:srgbClr val="7030A0"/>
              </a:solidFill>
            </a:endParaRPr>
          </a:p>
          <a:p>
            <a:pPr marL="342900" lvl="0" indent="-342900">
              <a:spcBef>
                <a:spcPts val="0"/>
              </a:spcBef>
              <a:buFont typeface="+mj-lt"/>
              <a:buAutoNum type="arabicPeriod" startAt="5"/>
            </a:pPr>
            <a:r>
              <a:rPr lang="en-US" dirty="0" smtClean="0">
                <a:solidFill>
                  <a:srgbClr val="7030A0"/>
                </a:solidFill>
              </a:rPr>
              <a:t>Overall, posts that landed on externally owned content had higher reach.</a:t>
            </a:r>
          </a:p>
          <a:p>
            <a:pPr marL="342900" lvl="0" indent="-342900">
              <a:spcBef>
                <a:spcPts val="0"/>
              </a:spcBef>
              <a:buFont typeface="+mj-lt"/>
              <a:buAutoNum type="arabicPeriod" startAt="5"/>
            </a:pPr>
            <a:endParaRPr lang="en-US" dirty="0">
              <a:solidFill>
                <a:srgbClr val="7030A0"/>
              </a:solidFill>
            </a:endParaRPr>
          </a:p>
          <a:p>
            <a:pPr marL="342900" lvl="0" indent="-342900">
              <a:spcBef>
                <a:spcPts val="0"/>
              </a:spcBef>
              <a:buFont typeface="+mj-lt"/>
              <a:buAutoNum type="arabicPeriod" startAt="5"/>
            </a:pPr>
            <a:r>
              <a:rPr lang="en-US" dirty="0" smtClean="0">
                <a:solidFill>
                  <a:srgbClr val="7030A0"/>
                </a:solidFill>
              </a:rPr>
              <a:t>Overall, posts that landed on internally owned content had higher engagement rates.</a:t>
            </a:r>
          </a:p>
          <a:p>
            <a:pPr marL="342900" lvl="0" indent="-342900">
              <a:spcBef>
                <a:spcPts val="0"/>
              </a:spcBef>
              <a:buAutoNum type="arabicPeriod" startAt="5"/>
            </a:pPr>
            <a:endParaRPr lang="en-US" dirty="0">
              <a:solidFill>
                <a:srgbClr val="7030A0"/>
              </a:solidFill>
            </a:endParaRPr>
          </a:p>
          <a:p>
            <a:pPr marL="342900" lvl="0" indent="-342900">
              <a:spcBef>
                <a:spcPts val="0"/>
              </a:spcBef>
              <a:buAutoNum type="arabicPeriod" startAt="5"/>
            </a:pPr>
            <a:endParaRPr lang="en-US" dirty="0" smtClean="0">
              <a:solidFill>
                <a:srgbClr val="7030A0"/>
              </a:solidFill>
            </a:endParaRPr>
          </a:p>
          <a:p>
            <a:pPr marL="342900" lvl="0" indent="-342900">
              <a:spcBef>
                <a:spcPts val="0"/>
              </a:spcBef>
              <a:buAutoNum type="arabicPeriod" startAt="5"/>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5" name="Chart 4"/>
          <p:cNvGraphicFramePr>
            <a:graphicFrameLocks/>
          </p:cNvGraphicFramePr>
          <p:nvPr>
            <p:extLst>
              <p:ext uri="{D42A27DB-BD31-4B8C-83A1-F6EECF244321}">
                <p14:modId xmlns:p14="http://schemas.microsoft.com/office/powerpoint/2010/main" val="4029214207"/>
              </p:ext>
            </p:extLst>
          </p:nvPr>
        </p:nvGraphicFramePr>
        <p:xfrm>
          <a:off x="775699" y="2802918"/>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077991011"/>
              </p:ext>
            </p:extLst>
          </p:nvPr>
        </p:nvGraphicFramePr>
        <p:xfrm>
          <a:off x="4482957" y="2780657"/>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8644499"/>
      </p:ext>
    </p:extLst>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8"/>
            </a:pPr>
            <a:r>
              <a:rPr lang="en-US" dirty="0" smtClean="0">
                <a:solidFill>
                  <a:srgbClr val="7030A0"/>
                </a:solidFill>
              </a:rPr>
              <a:t>Overall, having a low text to graphic ratio had highest reach and engagement rate.</a:t>
            </a:r>
          </a:p>
          <a:p>
            <a:pPr marL="342900" lvl="0" indent="-342900">
              <a:spcBef>
                <a:spcPts val="0"/>
              </a:spcBef>
              <a:buFont typeface="+mj-lt"/>
              <a:buAutoNum type="arabicPeriod" startAt="8"/>
            </a:pPr>
            <a:endParaRPr lang="en-US" dirty="0">
              <a:solidFill>
                <a:srgbClr val="7030A0"/>
              </a:solidFill>
            </a:endParaRPr>
          </a:p>
          <a:p>
            <a:pPr lvl="0">
              <a:spcBef>
                <a:spcPts val="0"/>
              </a:spcBef>
              <a:buNone/>
            </a:pPr>
            <a:endParaRPr lang="en-US" dirty="0">
              <a:solidFill>
                <a:srgbClr val="7030A0"/>
              </a:solidFill>
            </a:endParaRPr>
          </a:p>
          <a:p>
            <a:pPr marL="342900" lvl="0" indent="-342900">
              <a:spcBef>
                <a:spcPts val="0"/>
              </a:spcBef>
              <a:buAutoNum type="arabicPeriod" startAt="8"/>
            </a:pPr>
            <a:endParaRPr lang="en-US" dirty="0" smtClean="0">
              <a:solidFill>
                <a:srgbClr val="7030A0"/>
              </a:solidFill>
            </a:endParaRPr>
          </a:p>
          <a:p>
            <a:pPr marL="342900" lvl="0" indent="-342900">
              <a:spcBef>
                <a:spcPts val="0"/>
              </a:spcBef>
              <a:buAutoNum type="arabicPeriod" startAt="8"/>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6" name="Chart 5"/>
          <p:cNvGraphicFramePr>
            <a:graphicFrameLocks/>
          </p:cNvGraphicFramePr>
          <p:nvPr>
            <p:extLst>
              <p:ext uri="{D42A27DB-BD31-4B8C-83A1-F6EECF244321}">
                <p14:modId xmlns:p14="http://schemas.microsoft.com/office/powerpoint/2010/main" val="2890888218"/>
              </p:ext>
            </p:extLst>
          </p:nvPr>
        </p:nvGraphicFramePr>
        <p:xfrm>
          <a:off x="626724" y="1878244"/>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104295031"/>
              </p:ext>
            </p:extLst>
          </p:nvPr>
        </p:nvGraphicFramePr>
        <p:xfrm>
          <a:off x="4525767" y="1857695"/>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9413958"/>
      </p:ext>
    </p:extLst>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9"/>
            </a:pPr>
            <a:r>
              <a:rPr lang="en-US" dirty="0" smtClean="0">
                <a:solidFill>
                  <a:srgbClr val="7030A0"/>
                </a:solidFill>
              </a:rPr>
              <a:t>Mentioning multiple systems had the highest reach, while not mentioning any systems had the highest engagement rate.</a:t>
            </a:r>
          </a:p>
          <a:p>
            <a:pPr marL="342900" lvl="0" indent="-342900">
              <a:spcBef>
                <a:spcPts val="0"/>
              </a:spcBef>
              <a:buFont typeface="+mj-lt"/>
              <a:buAutoNum type="arabicPeriod" startAt="9"/>
            </a:pPr>
            <a:endParaRPr lang="en-US" dirty="0">
              <a:solidFill>
                <a:srgbClr val="7030A0"/>
              </a:solidFill>
            </a:endParaRPr>
          </a:p>
          <a:p>
            <a:pPr lvl="0">
              <a:spcBef>
                <a:spcPts val="0"/>
              </a:spcBef>
              <a:buNone/>
            </a:pPr>
            <a:endParaRPr lang="en-US" dirty="0">
              <a:solidFill>
                <a:srgbClr val="7030A0"/>
              </a:solidFill>
            </a:endParaRPr>
          </a:p>
          <a:p>
            <a:pPr marL="342900" lvl="0" indent="-342900">
              <a:spcBef>
                <a:spcPts val="0"/>
              </a:spcBef>
              <a:buAutoNum type="arabicPeriod" startAt="8"/>
            </a:pPr>
            <a:endParaRPr lang="en-US" dirty="0" smtClean="0">
              <a:solidFill>
                <a:srgbClr val="7030A0"/>
              </a:solidFill>
            </a:endParaRPr>
          </a:p>
          <a:p>
            <a:pPr marL="342900" lvl="0" indent="-342900">
              <a:spcBef>
                <a:spcPts val="0"/>
              </a:spcBef>
              <a:buAutoNum type="arabicPeriod" startAt="8"/>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5" name="Chart 4"/>
          <p:cNvGraphicFramePr>
            <a:graphicFrameLocks/>
          </p:cNvGraphicFramePr>
          <p:nvPr>
            <p:extLst>
              <p:ext uri="{D42A27DB-BD31-4B8C-83A1-F6EECF244321}">
                <p14:modId xmlns:p14="http://schemas.microsoft.com/office/powerpoint/2010/main" val="2404874826"/>
              </p:ext>
            </p:extLst>
          </p:nvPr>
        </p:nvGraphicFramePr>
        <p:xfrm>
          <a:off x="613353" y="2128197"/>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505594607"/>
              </p:ext>
            </p:extLst>
          </p:nvPr>
        </p:nvGraphicFramePr>
        <p:xfrm>
          <a:off x="4435523" y="2162318"/>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5604104"/>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Shape 183"/>
          <p:cNvSpPr txBox="1">
            <a:spLocks noGrp="1"/>
          </p:cNvSpPr>
          <p:nvPr>
            <p:ph type="subTitle" idx="4294967295"/>
          </p:nvPr>
        </p:nvSpPr>
        <p:spPr>
          <a:xfrm>
            <a:off x="435932" y="0"/>
            <a:ext cx="7772400" cy="463200"/>
          </a:xfrm>
          <a:prstGeom prst="rect">
            <a:avLst/>
          </a:prstGeom>
          <a:noFill/>
          <a:ln>
            <a:noFill/>
          </a:ln>
        </p:spPr>
        <p:txBody>
          <a:bodyPr lIns="91425" tIns="91425" rIns="91425" bIns="91425" anchor="t" anchorCtr="0">
            <a:noAutofit/>
          </a:bodyPr>
          <a:lstStyle/>
          <a:p>
            <a:pPr lvl="0">
              <a:spcBef>
                <a:spcPts val="0"/>
              </a:spcBef>
              <a:buNone/>
            </a:pPr>
            <a:endParaRPr lang="en-US" dirty="0">
              <a:solidFill>
                <a:srgbClr val="7030A0"/>
              </a:solidFill>
            </a:endParaRPr>
          </a:p>
          <a:p>
            <a:pPr marL="342900" lvl="0" indent="-342900">
              <a:spcBef>
                <a:spcPts val="0"/>
              </a:spcBef>
              <a:buAutoNum type="arabicPeriod"/>
            </a:pPr>
            <a:endParaRPr lang="en-US" dirty="0" smtClean="0">
              <a:solidFill>
                <a:srgbClr val="7030A0"/>
              </a:solidFill>
            </a:endParaRPr>
          </a:p>
          <a:p>
            <a:pPr marL="342900" lvl="0" indent="-342900">
              <a:spcBef>
                <a:spcPts val="0"/>
              </a:spcBef>
              <a:buFont typeface="+mj-lt"/>
              <a:buAutoNum type="arabicPeriod" startAt="10"/>
            </a:pPr>
            <a:r>
              <a:rPr lang="en-US" dirty="0" smtClean="0">
                <a:solidFill>
                  <a:srgbClr val="7030A0"/>
                </a:solidFill>
              </a:rPr>
              <a:t>Mascot visibility had no significant effect on reach (p=0.40), or engagement rate (p=0.56).</a:t>
            </a:r>
          </a:p>
          <a:p>
            <a:pPr marL="342900" lvl="0" indent="-342900">
              <a:spcBef>
                <a:spcPts val="0"/>
              </a:spcBef>
              <a:buFont typeface="+mj-lt"/>
              <a:buAutoNum type="arabicPeriod" startAt="10"/>
            </a:pPr>
            <a:endParaRPr lang="en-US" dirty="0">
              <a:solidFill>
                <a:srgbClr val="7030A0"/>
              </a:solidFill>
            </a:endParaRPr>
          </a:p>
          <a:p>
            <a:pPr lvl="0">
              <a:spcBef>
                <a:spcPts val="0"/>
              </a:spcBef>
              <a:buNone/>
            </a:pPr>
            <a:endParaRPr lang="en-US" dirty="0">
              <a:solidFill>
                <a:srgbClr val="7030A0"/>
              </a:solidFill>
            </a:endParaRPr>
          </a:p>
          <a:p>
            <a:pPr marL="342900" lvl="0" indent="-342900">
              <a:spcBef>
                <a:spcPts val="0"/>
              </a:spcBef>
              <a:buAutoNum type="arabicPeriod" startAt="8"/>
            </a:pPr>
            <a:endParaRPr lang="en-US" dirty="0" smtClean="0">
              <a:solidFill>
                <a:srgbClr val="7030A0"/>
              </a:solidFill>
            </a:endParaRPr>
          </a:p>
          <a:p>
            <a:pPr marL="342900" lvl="0" indent="-342900">
              <a:spcBef>
                <a:spcPts val="0"/>
              </a:spcBef>
              <a:buAutoNum type="arabicPeriod" startAt="8"/>
            </a:pPr>
            <a:endParaRPr lang="en-US" dirty="0">
              <a:solidFill>
                <a:srgbClr val="7030A0"/>
              </a:solidFill>
            </a:endParaRPr>
          </a:p>
          <a:p>
            <a:pPr lvl="0">
              <a:spcBef>
                <a:spcPts val="0"/>
              </a:spcBef>
              <a:buNone/>
            </a:pPr>
            <a:endParaRPr lang="en" dirty="0">
              <a:solidFill>
                <a:srgbClr val="7030A0"/>
              </a:solidFill>
            </a:endParaRPr>
          </a:p>
        </p:txBody>
      </p:sp>
      <p:graphicFrame>
        <p:nvGraphicFramePr>
          <p:cNvPr id="6" name="Chart 5"/>
          <p:cNvGraphicFramePr>
            <a:graphicFrameLocks/>
          </p:cNvGraphicFramePr>
          <p:nvPr>
            <p:extLst>
              <p:ext uri="{D42A27DB-BD31-4B8C-83A1-F6EECF244321}">
                <p14:modId xmlns:p14="http://schemas.microsoft.com/office/powerpoint/2010/main" val="64311181"/>
              </p:ext>
            </p:extLst>
          </p:nvPr>
        </p:nvGraphicFramePr>
        <p:xfrm>
          <a:off x="784747" y="1827947"/>
          <a:ext cx="3108960" cy="192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962629046"/>
              </p:ext>
            </p:extLst>
          </p:nvPr>
        </p:nvGraphicFramePr>
        <p:xfrm>
          <a:off x="4526508" y="1816574"/>
          <a:ext cx="3108960" cy="192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4835100"/>
      </p:ext>
    </p:extLst>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10468" y="1828800"/>
            <a:ext cx="9003008" cy="695274"/>
          </a:xfrm>
          <a:prstGeom prst="rect">
            <a:avLst/>
          </a:prstGeom>
          <a:noFill/>
          <a:ln>
            <a:noFill/>
          </a:ln>
        </p:spPr>
        <p:txBody>
          <a:bodyPr lIns="91425" tIns="91425" rIns="91425" bIns="91425" anchor="t" anchorCtr="0">
            <a:noAutofit/>
          </a:bodyPr>
          <a:lstStyle/>
          <a:p>
            <a:pPr lvl="0" rtl="0">
              <a:spcBef>
                <a:spcPts val="0"/>
              </a:spcBef>
              <a:buNone/>
            </a:pPr>
            <a:r>
              <a:rPr lang="en" sz="5400" dirty="0" smtClean="0">
                <a:solidFill>
                  <a:srgbClr val="FFFFFF"/>
                </a:solidFill>
              </a:rPr>
              <a:t>RECOMMENDATIONS</a:t>
            </a:r>
            <a:endParaRPr lang="en" sz="5400" dirty="0">
              <a:solidFill>
                <a:srgbClr val="FFFFFF"/>
              </a:solidFill>
            </a:endParaRPr>
          </a:p>
        </p:txBody>
      </p:sp>
      <p:sp>
        <p:nvSpPr>
          <p:cNvPr id="3"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dirty="0" smtClean="0">
                <a:solidFill>
                  <a:schemeClr val="tx1"/>
                </a:solidFill>
              </a:rPr>
              <a:t>Based on the analysis of social media data to date, the following tactics are recommended based on your goal.</a:t>
            </a:r>
            <a:endParaRPr lang="en" i="1" dirty="0">
              <a:solidFill>
                <a:schemeClr val="tx1"/>
              </a:solidFill>
            </a:endParaRPr>
          </a:p>
        </p:txBody>
      </p:sp>
      <p:sp>
        <p:nvSpPr>
          <p:cNvPr id="4" name="Rectangle 3"/>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1284960615"/>
      </p:ext>
    </p:extLst>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a:lnSpc>
                <a:spcPct val="75000"/>
              </a:lnSpc>
            </a:pPr>
            <a:r>
              <a:rPr lang="en" sz="6600" dirty="0" smtClean="0">
                <a:solidFill>
                  <a:srgbClr val="FFFFFF"/>
                </a:solidFill>
              </a:rPr>
              <a:t>If your goal is </a:t>
            </a:r>
            <a:r>
              <a:rPr lang="en" sz="6600" dirty="0">
                <a:solidFill>
                  <a:srgbClr val="FFFFFF"/>
                </a:solidFill>
              </a:rPr>
              <a:t>content reach ….</a:t>
            </a: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1. Photorealism</a:t>
            </a:r>
          </a:p>
          <a:p>
            <a:pPr lvl="0" rtl="0">
              <a:spcBef>
                <a:spcPts val="0"/>
              </a:spcBef>
              <a:buNone/>
            </a:pPr>
            <a:r>
              <a:rPr lang="en" dirty="0" smtClean="0"/>
              <a:t>Try using real-life images when posting a photo or splash screen.</a:t>
            </a: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smtClean="0"/>
              <a:t>2. Audiovisual Format</a:t>
            </a:r>
            <a:endParaRPr lang="en" b="1" dirty="0"/>
          </a:p>
          <a:p>
            <a:pPr lvl="0">
              <a:spcBef>
                <a:spcPts val="0"/>
              </a:spcBef>
              <a:buNone/>
            </a:pPr>
            <a:r>
              <a:rPr lang="en" dirty="0" smtClean="0"/>
              <a:t>Share playable videos rather than static photos (especially short clips)!</a:t>
            </a:r>
            <a:endParaRPr lang="en" dirty="0"/>
          </a:p>
        </p:txBody>
      </p:sp>
      <p:sp>
        <p:nvSpPr>
          <p:cNvPr id="10" name="Rectangle 9"/>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155386117"/>
      </p:ext>
    </p:extLst>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quality traffic….</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3. Landing</a:t>
            </a:r>
          </a:p>
          <a:p>
            <a:pPr lvl="0" rtl="0">
              <a:spcBef>
                <a:spcPts val="0"/>
              </a:spcBef>
              <a:buNone/>
            </a:pPr>
            <a:r>
              <a:rPr lang="en" dirty="0" smtClean="0"/>
              <a:t>Try linking to externally owned content.</a:t>
            </a:r>
            <a:endParaRPr lang="en" dirty="0"/>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a:t>4</a:t>
            </a:r>
            <a:r>
              <a:rPr lang="en" b="1" dirty="0" smtClean="0"/>
              <a:t>. Text to Graphics Ratio</a:t>
            </a:r>
            <a:endParaRPr lang="en" b="1" dirty="0"/>
          </a:p>
          <a:p>
            <a:pPr lvl="0">
              <a:spcBef>
                <a:spcPts val="0"/>
              </a:spcBef>
              <a:buNone/>
            </a:pPr>
            <a:r>
              <a:rPr lang="en" dirty="0" smtClean="0"/>
              <a:t>Use less text, more graphics!</a:t>
            </a:r>
            <a:endParaRPr lang="en" dirty="0"/>
          </a:p>
        </p:txBody>
      </p:sp>
      <p:sp>
        <p:nvSpPr>
          <p:cNvPr id="10" name="Rectangle 9"/>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3041981105"/>
      </p:ext>
    </p:extLst>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a:lnSpc>
                <a:spcPct val="75000"/>
              </a:lnSpc>
            </a:pPr>
            <a:r>
              <a:rPr lang="en" sz="6600" dirty="0" smtClean="0">
                <a:solidFill>
                  <a:srgbClr val="FFFFFF"/>
                </a:solidFill>
              </a:rPr>
              <a:t>If your goal is </a:t>
            </a:r>
            <a:r>
              <a:rPr lang="en" sz="6600" dirty="0">
                <a:solidFill>
                  <a:srgbClr val="FFFFFF"/>
                </a:solidFill>
              </a:rPr>
              <a:t>content reach ….</a:t>
            </a: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a:spcBef>
                <a:spcPts val="0"/>
              </a:spcBef>
              <a:buNone/>
            </a:pPr>
            <a:r>
              <a:rPr lang="en" b="1" dirty="0"/>
              <a:t>5. Safety Systems</a:t>
            </a:r>
          </a:p>
          <a:p>
            <a:pPr lvl="0">
              <a:spcBef>
                <a:spcPts val="0"/>
              </a:spcBef>
              <a:buNone/>
            </a:pPr>
            <a:r>
              <a:rPr lang="en" dirty="0"/>
              <a:t>Try mentioning multiple systems in the post.</a:t>
            </a:r>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smtClean="0"/>
              <a:t>6. Mascot Visibility</a:t>
            </a:r>
          </a:p>
          <a:p>
            <a:pPr lvl="0">
              <a:spcBef>
                <a:spcPts val="0"/>
              </a:spcBef>
              <a:buNone/>
            </a:pPr>
            <a:r>
              <a:rPr lang="en" dirty="0" smtClean="0"/>
              <a:t>Try having the mascot visible on the post.</a:t>
            </a:r>
            <a:endParaRPr lang="en" dirty="0"/>
          </a:p>
        </p:txBody>
      </p:sp>
      <p:sp>
        <p:nvSpPr>
          <p:cNvPr id="10" name="Rectangle 9"/>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3346831419"/>
      </p:ext>
    </p:extLst>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engagement….</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1. Photorealism</a:t>
            </a:r>
          </a:p>
          <a:p>
            <a:pPr lvl="0">
              <a:spcBef>
                <a:spcPts val="0"/>
              </a:spcBef>
              <a:buNone/>
            </a:pPr>
            <a:r>
              <a:rPr lang="en" dirty="0"/>
              <a:t>Try using </a:t>
            </a:r>
            <a:r>
              <a:rPr lang="en" dirty="0" smtClean="0"/>
              <a:t>Illustrations or CGI enhanced images </a:t>
            </a:r>
            <a:r>
              <a:rPr lang="en" dirty="0"/>
              <a:t>when posting a photo or splash screen.</a:t>
            </a:r>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smtClean="0"/>
              <a:t>2. Audiovisual Format</a:t>
            </a:r>
            <a:endParaRPr lang="en" b="1" dirty="0"/>
          </a:p>
          <a:p>
            <a:pPr>
              <a:spcBef>
                <a:spcPts val="0"/>
              </a:spcBef>
              <a:buNone/>
            </a:pPr>
            <a:r>
              <a:rPr lang="en" dirty="0"/>
              <a:t>Try sharing playable videos rather than static </a:t>
            </a:r>
            <a:r>
              <a:rPr lang="en" dirty="0" smtClean="0"/>
              <a:t>images</a:t>
            </a:r>
            <a:r>
              <a:rPr lang="en" dirty="0"/>
              <a:t> (especially short clips</a:t>
            </a:r>
            <a:r>
              <a:rPr lang="en" dirty="0" smtClean="0"/>
              <a:t>).</a:t>
            </a:r>
            <a:endParaRPr lang="en" dirty="0"/>
          </a:p>
          <a:p>
            <a:pPr lvl="0">
              <a:spcBef>
                <a:spcPts val="0"/>
              </a:spcBef>
              <a:buNone/>
            </a:pPr>
            <a:endParaRPr lang="en" dirty="0"/>
          </a:p>
        </p:txBody>
      </p:sp>
      <p:sp>
        <p:nvSpPr>
          <p:cNvPr id="11" name="Rectangle 10"/>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4138622536"/>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engagment….</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rtl="0">
              <a:spcBef>
                <a:spcPts val="0"/>
              </a:spcBef>
              <a:buNone/>
            </a:pPr>
            <a:r>
              <a:rPr lang="en" b="1" dirty="0" smtClean="0"/>
              <a:t>3. Landing</a:t>
            </a:r>
          </a:p>
          <a:p>
            <a:pPr lvl="0">
              <a:spcBef>
                <a:spcPts val="0"/>
              </a:spcBef>
              <a:buNone/>
            </a:pPr>
            <a:r>
              <a:rPr lang="en" dirty="0"/>
              <a:t>Try linking to </a:t>
            </a:r>
            <a:r>
              <a:rPr lang="en" dirty="0" smtClean="0"/>
              <a:t>internally </a:t>
            </a:r>
            <a:r>
              <a:rPr lang="en" dirty="0"/>
              <a:t>owned content.</a:t>
            </a:r>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a:t>4</a:t>
            </a:r>
            <a:r>
              <a:rPr lang="en" b="1" dirty="0" smtClean="0"/>
              <a:t>. Text to Graphics Ratio</a:t>
            </a:r>
          </a:p>
          <a:p>
            <a:pPr lvl="0">
              <a:spcBef>
                <a:spcPts val="0"/>
              </a:spcBef>
              <a:buNone/>
            </a:pPr>
            <a:r>
              <a:rPr lang="en" dirty="0" smtClean="0"/>
              <a:t>Try using </a:t>
            </a:r>
            <a:r>
              <a:rPr lang="en" dirty="0"/>
              <a:t>less text, more graphics!</a:t>
            </a:r>
          </a:p>
        </p:txBody>
      </p:sp>
      <p:sp>
        <p:nvSpPr>
          <p:cNvPr id="10" name="Rectangle 9"/>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224526915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4" y="422500"/>
            <a:ext cx="3956175" cy="857400"/>
          </a:xfrm>
          <a:prstGeom prst="rect">
            <a:avLst/>
          </a:prstGeom>
        </p:spPr>
        <p:txBody>
          <a:bodyPr lIns="91425" tIns="91425" rIns="91425" bIns="91425" anchor="t" anchorCtr="0">
            <a:noAutofit/>
          </a:bodyPr>
          <a:lstStyle/>
          <a:p>
            <a:r>
              <a:rPr lang="en" dirty="0" smtClean="0"/>
              <a:t>Goal No. 3</a:t>
            </a:r>
            <a:br>
              <a:rPr lang="en" dirty="0" smtClean="0"/>
            </a:br>
            <a:r>
              <a:rPr lang="en" dirty="0" smtClean="0">
                <a:solidFill>
                  <a:srgbClr val="FF0066"/>
                </a:solidFill>
              </a:rPr>
              <a:t>Audience Engagement</a:t>
            </a:r>
            <a:endParaRPr lang="en" dirty="0">
              <a:solidFill>
                <a:srgbClr val="FF0066"/>
              </a:solidFill>
            </a:endParaRPr>
          </a:p>
        </p:txBody>
      </p:sp>
      <p:sp>
        <p:nvSpPr>
          <p:cNvPr id="98" name="Shape 98"/>
          <p:cNvSpPr txBox="1">
            <a:spLocks noGrp="1"/>
          </p:cNvSpPr>
          <p:nvPr>
            <p:ph type="body" idx="1"/>
          </p:nvPr>
        </p:nvSpPr>
        <p:spPr>
          <a:xfrm>
            <a:off x="844425" y="1586325"/>
            <a:ext cx="5971499" cy="3148499"/>
          </a:xfrm>
          <a:prstGeom prst="rect">
            <a:avLst/>
          </a:prstGeom>
        </p:spPr>
        <p:txBody>
          <a:bodyPr lIns="91425" tIns="91425" rIns="91425" bIns="91425" anchor="t" anchorCtr="0">
            <a:noAutofit/>
          </a:bodyPr>
          <a:lstStyle/>
          <a:p>
            <a:pPr>
              <a:buNone/>
            </a:pPr>
            <a:r>
              <a:rPr lang="en-US" dirty="0"/>
              <a:t>You want to encourage discussions and sharing on social </a:t>
            </a:r>
            <a:r>
              <a:rPr lang="en-US" dirty="0" smtClean="0"/>
              <a:t>media – prompted and organically.  </a:t>
            </a:r>
            <a:endParaRPr lang="en-US" dirty="0"/>
          </a:p>
          <a:p>
            <a:pPr marL="457200" lvl="0" indent="-228600" rtl="0">
              <a:spcBef>
                <a:spcPts val="0"/>
              </a:spcBef>
            </a:pPr>
            <a:endParaRPr lang="en" dirty="0"/>
          </a:p>
          <a:p>
            <a:pPr>
              <a:buNone/>
            </a:pPr>
            <a:r>
              <a:rPr lang="en-US" b="1" dirty="0"/>
              <a:t>Primary Evidence to Support Goal:</a:t>
            </a:r>
            <a:endParaRPr lang="en-US" dirty="0"/>
          </a:p>
          <a:p>
            <a:pPr lvl="0"/>
            <a:r>
              <a:rPr lang="en-US" dirty="0"/>
              <a:t>Various post metrics on Facebook and Twitter, such as:</a:t>
            </a:r>
          </a:p>
          <a:p>
            <a:pPr marL="285750" lvl="1" indent="-285750">
              <a:buFont typeface="Wingdings" panose="05000000000000000000" pitchFamily="2" charset="2"/>
              <a:buChar char="q"/>
            </a:pPr>
            <a:r>
              <a:rPr lang="en-US" dirty="0"/>
              <a:t>Likes/Favorites</a:t>
            </a:r>
          </a:p>
          <a:p>
            <a:pPr marL="285750" lvl="1" indent="-285750">
              <a:buFont typeface="Wingdings" panose="05000000000000000000" pitchFamily="2" charset="2"/>
              <a:buChar char="q"/>
            </a:pPr>
            <a:r>
              <a:rPr lang="en-US" dirty="0"/>
              <a:t>Shares/Retweets</a:t>
            </a:r>
          </a:p>
          <a:p>
            <a:pPr marL="285750" lvl="1" indent="-285750">
              <a:buFont typeface="Wingdings" panose="05000000000000000000" pitchFamily="2" charset="2"/>
              <a:buChar char="q"/>
            </a:pPr>
            <a:r>
              <a:rPr lang="en-US" dirty="0"/>
              <a:t>New page likes/New followers</a:t>
            </a:r>
          </a:p>
          <a:p>
            <a:pPr marL="285750" lvl="1" indent="-285750">
              <a:buFont typeface="Wingdings" panose="05000000000000000000" pitchFamily="2" charset="2"/>
              <a:buChar char="q"/>
            </a:pPr>
            <a:r>
              <a:rPr lang="en-US" dirty="0"/>
              <a:t>Replies and comments</a:t>
            </a:r>
          </a:p>
          <a:p>
            <a:pPr lvl="0"/>
            <a:r>
              <a:rPr lang="en-US" dirty="0"/>
              <a:t>Overall penetration on social media (Crimson Hexagon)</a:t>
            </a:r>
          </a:p>
          <a:p>
            <a:pPr marL="457200" lvl="0" indent="-228600" rtl="0">
              <a:spcBef>
                <a:spcPts val="0"/>
              </a:spcBef>
            </a:pPr>
            <a:endParaRPr lang="en" i="1" dirty="0"/>
          </a:p>
          <a:p>
            <a:pPr rtl="0">
              <a:spcBef>
                <a:spcPts val="0"/>
              </a:spcBef>
              <a:buNone/>
            </a:pP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sp>
        <p:nvSpPr>
          <p:cNvPr id="13" name="TextBox 12"/>
          <p:cNvSpPr txBox="1"/>
          <p:nvPr/>
        </p:nvSpPr>
        <p:spPr>
          <a:xfrm>
            <a:off x="7441676" y="1840511"/>
            <a:ext cx="1417319" cy="2677656"/>
          </a:xfrm>
          <a:prstGeom prst="rect">
            <a:avLst/>
          </a:prstGeom>
          <a:noFill/>
        </p:spPr>
        <p:txBody>
          <a:bodyPr wrap="square" rtlCol="0">
            <a:spAutoFit/>
          </a:bodyPr>
          <a:lstStyle/>
          <a:p>
            <a:r>
              <a:rPr lang="en-US" b="1" dirty="0" smtClean="0">
                <a:latin typeface="Calibri Light" panose="020F0302020204030204" pitchFamily="34" charset="0"/>
              </a:rPr>
              <a:t>Organic social media: </a:t>
            </a:r>
            <a:r>
              <a:rPr lang="en-US" dirty="0" smtClean="0">
                <a:latin typeface="Calibri Light" panose="020F0302020204030204" pitchFamily="34" charset="0"/>
              </a:rPr>
              <a:t>Discussions of a topic, organization or brand that occur unprompted by an entity. For example: “@” in Twitter; mentions in Facebook.</a:t>
            </a:r>
            <a:endParaRPr lang="en-US" dirty="0">
              <a:latin typeface="Calibri Light" panose="020F0302020204030204" pitchFamily="34" charset="0"/>
            </a:endParaRPr>
          </a:p>
        </p:txBody>
      </p:sp>
    </p:spTree>
    <p:extLst>
      <p:ext uri="{BB962C8B-B14F-4D97-AF65-F5344CB8AC3E}">
        <p14:creationId xmlns:p14="http://schemas.microsoft.com/office/powerpoint/2010/main" val="1728747412"/>
      </p:ext>
    </p:extLst>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idx="4294967295"/>
          </p:nvPr>
        </p:nvSpPr>
        <p:spPr>
          <a:xfrm>
            <a:off x="171399" y="862754"/>
            <a:ext cx="8069400" cy="1159799"/>
          </a:xfrm>
          <a:prstGeom prst="rect">
            <a:avLst/>
          </a:prstGeom>
          <a:noFill/>
          <a:ln>
            <a:noFill/>
          </a:ln>
        </p:spPr>
        <p:txBody>
          <a:bodyPr lIns="91425" tIns="91425" rIns="91425" bIns="91425" anchor="t" anchorCtr="0">
            <a:noAutofit/>
          </a:bodyPr>
          <a:lstStyle/>
          <a:p>
            <a:pPr lvl="0" rtl="0">
              <a:lnSpc>
                <a:spcPct val="75000"/>
              </a:lnSpc>
              <a:spcBef>
                <a:spcPts val="0"/>
              </a:spcBef>
              <a:buNone/>
            </a:pPr>
            <a:r>
              <a:rPr lang="en" sz="6600" dirty="0" smtClean="0">
                <a:solidFill>
                  <a:srgbClr val="FFFFFF"/>
                </a:solidFill>
              </a:rPr>
              <a:t>If your goal is engagment….</a:t>
            </a:r>
            <a:endParaRPr lang="en" sz="6600" dirty="0">
              <a:solidFill>
                <a:srgbClr val="FFFFFF"/>
              </a:solidFill>
            </a:endParaRPr>
          </a:p>
        </p:txBody>
      </p:sp>
      <p:sp>
        <p:nvSpPr>
          <p:cNvPr id="104" name="Shape 104"/>
          <p:cNvSpPr txBox="1">
            <a:spLocks noGrp="1"/>
          </p:cNvSpPr>
          <p:nvPr>
            <p:ph type="subTitle" idx="4294967295"/>
          </p:nvPr>
        </p:nvSpPr>
        <p:spPr>
          <a:xfrm>
            <a:off x="700000" y="2801950"/>
            <a:ext cx="3506099" cy="784799"/>
          </a:xfrm>
          <a:prstGeom prst="rect">
            <a:avLst/>
          </a:prstGeom>
          <a:noFill/>
          <a:ln>
            <a:noFill/>
          </a:ln>
        </p:spPr>
        <p:txBody>
          <a:bodyPr lIns="91425" tIns="91425" rIns="91425" bIns="91425" anchor="t" anchorCtr="0">
            <a:noAutofit/>
          </a:bodyPr>
          <a:lstStyle/>
          <a:p>
            <a:pPr lvl="0">
              <a:spcBef>
                <a:spcPts val="0"/>
              </a:spcBef>
              <a:buNone/>
            </a:pPr>
            <a:r>
              <a:rPr lang="en" b="1" dirty="0"/>
              <a:t>5. Safety Systems</a:t>
            </a:r>
          </a:p>
          <a:p>
            <a:pPr lvl="0">
              <a:spcBef>
                <a:spcPts val="0"/>
              </a:spcBef>
              <a:buNone/>
            </a:pPr>
            <a:r>
              <a:rPr lang="en" dirty="0"/>
              <a:t>Try not to mention any specific systems. Stay general.</a:t>
            </a:r>
          </a:p>
        </p:txBody>
      </p:sp>
      <p:grpSp>
        <p:nvGrpSpPr>
          <p:cNvPr id="12" name="Shape 414"/>
          <p:cNvGrpSpPr/>
          <p:nvPr/>
        </p:nvGrpSpPr>
        <p:grpSpPr>
          <a:xfrm>
            <a:off x="6939296" y="579646"/>
            <a:ext cx="1947831" cy="1832606"/>
            <a:chOff x="5972700" y="2330200"/>
            <a:chExt cx="411625" cy="387275"/>
          </a:xfrm>
        </p:grpSpPr>
        <p:sp>
          <p:nvSpPr>
            <p:cNvPr id="13" name="Shape 41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41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7" name="Shape 104"/>
          <p:cNvSpPr txBox="1">
            <a:spLocks/>
          </p:cNvSpPr>
          <p:nvPr/>
        </p:nvSpPr>
        <p:spPr>
          <a:xfrm>
            <a:off x="4521345" y="2801950"/>
            <a:ext cx="35060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lvl="0">
              <a:spcBef>
                <a:spcPts val="0"/>
              </a:spcBef>
              <a:buNone/>
            </a:pPr>
            <a:r>
              <a:rPr lang="en" b="1" dirty="0"/>
              <a:t>6</a:t>
            </a:r>
            <a:r>
              <a:rPr lang="en" b="1" dirty="0" smtClean="0"/>
              <a:t>. Mascot Visibility</a:t>
            </a:r>
          </a:p>
          <a:p>
            <a:pPr lvl="0">
              <a:spcBef>
                <a:spcPts val="0"/>
              </a:spcBef>
              <a:buNone/>
            </a:pPr>
            <a:r>
              <a:rPr lang="en" dirty="0" smtClean="0"/>
              <a:t>Try excluding the mascot from the post.</a:t>
            </a:r>
            <a:endParaRPr lang="en" dirty="0"/>
          </a:p>
        </p:txBody>
      </p:sp>
      <p:sp>
        <p:nvSpPr>
          <p:cNvPr id="10" name="Rectangle 9"/>
          <p:cNvSpPr/>
          <p:nvPr/>
        </p:nvSpPr>
        <p:spPr>
          <a:xfrm>
            <a:off x="5951221" y="109002"/>
            <a:ext cx="3116579" cy="461665"/>
          </a:xfrm>
          <a:prstGeom prst="rect">
            <a:avLst/>
          </a:prstGeom>
        </p:spPr>
        <p:txBody>
          <a:bodyPr wrap="square">
            <a:spAutoFit/>
          </a:bodyPr>
          <a:lstStyle/>
          <a:p>
            <a:r>
              <a:rPr lang="en" sz="2400" b="1" dirty="0" smtClean="0">
                <a:solidFill>
                  <a:srgbClr val="FFFFFF"/>
                </a:solidFill>
              </a:rPr>
              <a:t>Visuals and Content</a:t>
            </a:r>
            <a:endParaRPr lang="en-US" sz="2400" b="1" dirty="0"/>
          </a:p>
        </p:txBody>
      </p:sp>
    </p:spTree>
    <p:extLst>
      <p:ext uri="{BB962C8B-B14F-4D97-AF65-F5344CB8AC3E}">
        <p14:creationId xmlns:p14="http://schemas.microsoft.com/office/powerpoint/2010/main" val="647536857"/>
      </p:ext>
    </p:extLst>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826350" y="1945945"/>
            <a:ext cx="7913790" cy="1159799"/>
          </a:xfrm>
          <a:prstGeom prst="rect">
            <a:avLst/>
          </a:prstGeom>
        </p:spPr>
        <p:txBody>
          <a:bodyPr lIns="91425" tIns="91425" rIns="91425" bIns="91425" anchor="t" anchorCtr="0">
            <a:noAutofit/>
          </a:bodyPr>
          <a:lstStyle/>
          <a:p>
            <a:pPr rtl="0">
              <a:spcBef>
                <a:spcPts val="0"/>
              </a:spcBef>
              <a:buNone/>
            </a:pPr>
            <a:r>
              <a:rPr lang="en" dirty="0" smtClean="0"/>
              <a:t>Conclusions.</a:t>
            </a:r>
            <a:endParaRPr lang="en" dirty="0"/>
          </a:p>
          <a:p>
            <a:pPr lvl="0" rtl="0">
              <a:spcBef>
                <a:spcPts val="0"/>
              </a:spcBef>
              <a:buNone/>
            </a:pPr>
            <a:r>
              <a:rPr lang="en" b="0" dirty="0" smtClean="0"/>
              <a:t>Bringing it all together</a:t>
            </a:r>
            <a:endParaRPr lang="en" b="0" dirty="0"/>
          </a:p>
        </p:txBody>
      </p:sp>
      <p:sp>
        <p:nvSpPr>
          <p:cNvPr id="4" name="Shape 87"/>
          <p:cNvSpPr txBox="1">
            <a:spLocks/>
          </p:cNvSpPr>
          <p:nvPr/>
        </p:nvSpPr>
        <p:spPr>
          <a:xfrm>
            <a:off x="712050" y="3954475"/>
            <a:ext cx="7631999" cy="784799"/>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rgbClr val="000000"/>
              </a:buClr>
              <a:buSzPct val="100000"/>
              <a:buFont typeface="Titillium Web"/>
              <a:buNone/>
              <a:defRPr sz="1800" b="0" i="0" u="none" strike="noStrike" cap="none" baseline="0">
                <a:solidFill>
                  <a:srgbClr val="000000"/>
                </a:solidFill>
                <a:latin typeface="Titillium Web"/>
                <a:ea typeface="Titillium Web"/>
                <a:cs typeface="Titillium Web"/>
                <a:sym typeface="Titillium Web"/>
                <a:rtl val="0"/>
              </a:defRPr>
            </a:lvl1pPr>
            <a:lvl2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2pPr>
            <a:lvl3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3pPr>
            <a:lvl4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4pPr>
            <a:lvl5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5pPr>
            <a:lvl6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6pPr>
            <a:lvl7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7pPr>
            <a:lvl8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8pPr>
            <a:lvl9pPr marR="0" algn="l" rtl="0">
              <a:lnSpc>
                <a:spcPct val="100000"/>
              </a:lnSpc>
              <a:spcBef>
                <a:spcPts val="0"/>
              </a:spcBef>
              <a:spcAft>
                <a:spcPts val="0"/>
              </a:spcAft>
              <a:buClr>
                <a:srgbClr val="000000"/>
              </a:buClr>
              <a:buSzPct val="100000"/>
              <a:buFont typeface="Titillium Web"/>
              <a:buNone/>
              <a:defRPr sz="3000" b="0" i="0" u="none" strike="noStrike" cap="none" baseline="0">
                <a:solidFill>
                  <a:srgbClr val="000000"/>
                </a:solidFill>
                <a:latin typeface="Titillium Web"/>
                <a:ea typeface="Titillium Web"/>
                <a:cs typeface="Titillium Web"/>
                <a:sym typeface="Titillium Web"/>
                <a:rtl val="0"/>
              </a:defRPr>
            </a:lvl9pPr>
          </a:lstStyle>
          <a:p>
            <a:r>
              <a:rPr lang="en" i="1" smtClean="0">
                <a:solidFill>
                  <a:schemeClr val="tx1"/>
                </a:solidFill>
              </a:rPr>
              <a:t>Subhead of any value here?</a:t>
            </a:r>
            <a:endParaRPr lang="en" i="1" dirty="0">
              <a:solidFill>
                <a:schemeClr val="tx1"/>
              </a:solidFill>
            </a:endParaRPr>
          </a:p>
        </p:txBody>
      </p:sp>
    </p:spTree>
    <p:extLst>
      <p:ext uri="{BB962C8B-B14F-4D97-AF65-F5344CB8AC3E}">
        <p14:creationId xmlns:p14="http://schemas.microsoft.com/office/powerpoint/2010/main" val="1970539641"/>
      </p:ext>
    </p:extLst>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idx="4294967295"/>
          </p:nvPr>
        </p:nvSpPr>
        <p:spPr>
          <a:xfrm>
            <a:off x="685800" y="190799"/>
            <a:ext cx="7772400" cy="894899"/>
          </a:xfrm>
          <a:prstGeom prst="rect">
            <a:avLst/>
          </a:prstGeom>
          <a:noFill/>
          <a:ln>
            <a:noFill/>
          </a:ln>
        </p:spPr>
        <p:txBody>
          <a:bodyPr lIns="91425" tIns="91425" rIns="91425" bIns="91425" anchor="t" anchorCtr="0">
            <a:noAutofit/>
          </a:bodyPr>
          <a:lstStyle/>
          <a:p>
            <a:pPr lvl="0" algn="l" rtl="0">
              <a:spcBef>
                <a:spcPts val="0"/>
              </a:spcBef>
              <a:buNone/>
            </a:pPr>
            <a:r>
              <a:rPr lang="en" sz="4000" dirty="0" smtClean="0">
                <a:solidFill>
                  <a:srgbClr val="FF004E"/>
                </a:solidFill>
              </a:rPr>
              <a:t>1. Share Ownership</a:t>
            </a:r>
            <a:endParaRPr lang="en" sz="4000" dirty="0">
              <a:solidFill>
                <a:srgbClr val="FF004E"/>
              </a:solidFill>
            </a:endParaRPr>
          </a:p>
        </p:txBody>
      </p:sp>
      <p:sp>
        <p:nvSpPr>
          <p:cNvPr id="179" name="Shape 179"/>
          <p:cNvSpPr txBox="1">
            <a:spLocks noGrp="1"/>
          </p:cNvSpPr>
          <p:nvPr>
            <p:ph type="subTitle" idx="4294967295"/>
          </p:nvPr>
        </p:nvSpPr>
        <p:spPr>
          <a:xfrm>
            <a:off x="685800" y="742669"/>
            <a:ext cx="7772400" cy="463200"/>
          </a:xfrm>
          <a:prstGeom prst="rect">
            <a:avLst/>
          </a:prstGeom>
          <a:noFill/>
          <a:ln>
            <a:noFill/>
          </a:ln>
        </p:spPr>
        <p:txBody>
          <a:bodyPr lIns="91425" tIns="91425" rIns="91425" bIns="91425" anchor="t" anchorCtr="0">
            <a:noAutofit/>
          </a:bodyPr>
          <a:lstStyle/>
          <a:p>
            <a:pPr lvl="0" algn="l" rtl="0">
              <a:spcBef>
                <a:spcPts val="0"/>
              </a:spcBef>
              <a:buNone/>
            </a:pPr>
            <a:r>
              <a:rPr lang="en" sz="2000" dirty="0" smtClean="0"/>
              <a:t>Share materials and websites that are owned by third-party sources to significantly increase reach.</a:t>
            </a:r>
            <a:endParaRPr lang="en" sz="2000" dirty="0"/>
          </a:p>
        </p:txBody>
      </p:sp>
      <p:sp>
        <p:nvSpPr>
          <p:cNvPr id="180" name="Shape 180"/>
          <p:cNvSpPr txBox="1">
            <a:spLocks noGrp="1"/>
          </p:cNvSpPr>
          <p:nvPr>
            <p:ph type="ctrTitle" idx="4294967295"/>
          </p:nvPr>
        </p:nvSpPr>
        <p:spPr>
          <a:xfrm>
            <a:off x="685800" y="3027188"/>
            <a:ext cx="7772400" cy="894899"/>
          </a:xfrm>
          <a:prstGeom prst="rect">
            <a:avLst/>
          </a:prstGeom>
          <a:noFill/>
          <a:ln>
            <a:noFill/>
          </a:ln>
        </p:spPr>
        <p:txBody>
          <a:bodyPr lIns="91425" tIns="91425" rIns="91425" bIns="91425" anchor="t" anchorCtr="0">
            <a:noAutofit/>
          </a:bodyPr>
          <a:lstStyle/>
          <a:p>
            <a:pPr lvl="0"/>
            <a:r>
              <a:rPr lang="en" sz="4000" dirty="0" smtClean="0">
                <a:solidFill>
                  <a:srgbClr val="FF004E"/>
                </a:solidFill>
              </a:rPr>
              <a:t>3. Audio-Visual Selection</a:t>
            </a:r>
            <a:endParaRPr lang="en" sz="4000" dirty="0">
              <a:solidFill>
                <a:srgbClr val="FF004E"/>
              </a:solidFill>
            </a:endParaRPr>
          </a:p>
        </p:txBody>
      </p:sp>
      <p:sp>
        <p:nvSpPr>
          <p:cNvPr id="181" name="Shape 181"/>
          <p:cNvSpPr txBox="1">
            <a:spLocks noGrp="1"/>
          </p:cNvSpPr>
          <p:nvPr>
            <p:ph type="subTitle" idx="4294967295"/>
          </p:nvPr>
        </p:nvSpPr>
        <p:spPr>
          <a:xfrm>
            <a:off x="685800" y="3610560"/>
            <a:ext cx="7772400" cy="463200"/>
          </a:xfrm>
          <a:prstGeom prst="rect">
            <a:avLst/>
          </a:prstGeom>
          <a:noFill/>
          <a:ln>
            <a:noFill/>
          </a:ln>
        </p:spPr>
        <p:txBody>
          <a:bodyPr lIns="91425" tIns="91425" rIns="91425" bIns="91425" anchor="t" anchorCtr="0">
            <a:noAutofit/>
          </a:bodyPr>
          <a:lstStyle/>
          <a:p>
            <a:pPr lvl="0">
              <a:spcBef>
                <a:spcPts val="0"/>
              </a:spcBef>
              <a:buNone/>
            </a:pPr>
            <a:r>
              <a:rPr lang="en" sz="2000" dirty="0" smtClean="0"/>
              <a:t>Share playable videos and animations rather than static images to significantly increase reach.</a:t>
            </a:r>
            <a:endParaRPr lang="en" sz="2000" dirty="0"/>
          </a:p>
        </p:txBody>
      </p:sp>
      <p:sp>
        <p:nvSpPr>
          <p:cNvPr id="182" name="Shape 182"/>
          <p:cNvSpPr txBox="1">
            <a:spLocks noGrp="1"/>
          </p:cNvSpPr>
          <p:nvPr>
            <p:ph type="ctrTitle" idx="4294967295"/>
          </p:nvPr>
        </p:nvSpPr>
        <p:spPr>
          <a:xfrm>
            <a:off x="685800" y="1642193"/>
            <a:ext cx="7772400" cy="894899"/>
          </a:xfrm>
          <a:prstGeom prst="rect">
            <a:avLst/>
          </a:prstGeom>
          <a:noFill/>
          <a:ln>
            <a:noFill/>
          </a:ln>
        </p:spPr>
        <p:txBody>
          <a:bodyPr lIns="91425" tIns="91425" rIns="91425" bIns="91425" anchor="t" anchorCtr="0">
            <a:noAutofit/>
          </a:bodyPr>
          <a:lstStyle/>
          <a:p>
            <a:pPr lvl="0" algn="l" rtl="0">
              <a:spcBef>
                <a:spcPts val="0"/>
              </a:spcBef>
              <a:buNone/>
            </a:pPr>
            <a:r>
              <a:rPr lang="en" sz="4000" dirty="0" smtClean="0">
                <a:solidFill>
                  <a:srgbClr val="FF004E"/>
                </a:solidFill>
              </a:rPr>
              <a:t>2. Meta Reference</a:t>
            </a:r>
            <a:endParaRPr lang="en" sz="4000" dirty="0">
              <a:solidFill>
                <a:srgbClr val="FF004E"/>
              </a:solidFill>
            </a:endParaRPr>
          </a:p>
        </p:txBody>
      </p:sp>
      <p:sp>
        <p:nvSpPr>
          <p:cNvPr id="183" name="Shape 183"/>
          <p:cNvSpPr txBox="1">
            <a:spLocks noGrp="1"/>
          </p:cNvSpPr>
          <p:nvPr>
            <p:ph type="subTitle" idx="4294967295"/>
          </p:nvPr>
        </p:nvSpPr>
        <p:spPr>
          <a:xfrm>
            <a:off x="685800" y="2209814"/>
            <a:ext cx="7772400" cy="463200"/>
          </a:xfrm>
          <a:prstGeom prst="rect">
            <a:avLst/>
          </a:prstGeom>
          <a:noFill/>
          <a:ln>
            <a:noFill/>
          </a:ln>
        </p:spPr>
        <p:txBody>
          <a:bodyPr lIns="91425" tIns="91425" rIns="91425" bIns="91425" anchor="t" anchorCtr="0">
            <a:noAutofit/>
          </a:bodyPr>
          <a:lstStyle/>
          <a:p>
            <a:pPr lvl="0">
              <a:spcBef>
                <a:spcPts val="0"/>
              </a:spcBef>
              <a:buNone/>
            </a:pPr>
            <a:r>
              <a:rPr lang="en" sz="2000" dirty="0" smtClean="0"/>
              <a:t>If deciding between self-referencing OR referencing external sources, share external for significantly higher engagement rate</a:t>
            </a:r>
            <a:endParaRPr lang="en" sz="2000" dirty="0"/>
          </a:p>
        </p:txBody>
      </p:sp>
    </p:spTree>
    <p:extLst>
      <p:ext uri="{BB962C8B-B14F-4D97-AF65-F5344CB8AC3E}">
        <p14:creationId xmlns:p14="http://schemas.microsoft.com/office/powerpoint/2010/main" val="3506070426"/>
      </p:ext>
    </p:extLst>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44424" y="422500"/>
            <a:ext cx="3468495" cy="857400"/>
          </a:xfrm>
          <a:prstGeom prst="rect">
            <a:avLst/>
          </a:prstGeom>
        </p:spPr>
        <p:txBody>
          <a:bodyPr lIns="91425" tIns="91425" rIns="91425" bIns="91425" anchor="t" anchorCtr="0">
            <a:noAutofit/>
          </a:bodyPr>
          <a:lstStyle/>
          <a:p>
            <a:pPr>
              <a:spcBef>
                <a:spcPts val="0"/>
              </a:spcBef>
              <a:buNone/>
            </a:pPr>
            <a:r>
              <a:rPr lang="en" dirty="0" smtClean="0"/>
              <a:t>The limitations</a:t>
            </a:r>
            <a:br>
              <a:rPr lang="en" dirty="0" smtClean="0"/>
            </a:br>
            <a:endParaRPr lang="en" dirty="0">
              <a:solidFill>
                <a:srgbClr val="FF004E"/>
              </a:solidFill>
            </a:endParaRPr>
          </a:p>
        </p:txBody>
      </p:sp>
      <p:sp>
        <p:nvSpPr>
          <p:cNvPr id="125" name="Shape 125"/>
          <p:cNvSpPr txBox="1">
            <a:spLocks noGrp="1"/>
          </p:cNvSpPr>
          <p:nvPr>
            <p:ph type="body" idx="4294967295"/>
          </p:nvPr>
        </p:nvSpPr>
        <p:spPr>
          <a:xfrm>
            <a:off x="844425" y="1610450"/>
            <a:ext cx="2490041" cy="3315300"/>
          </a:xfrm>
          <a:prstGeom prst="rect">
            <a:avLst/>
          </a:prstGeom>
        </p:spPr>
        <p:txBody>
          <a:bodyPr lIns="91425" tIns="91425" rIns="91425" bIns="91425" anchor="t" anchorCtr="0">
            <a:noAutofit/>
          </a:bodyPr>
          <a:lstStyle/>
          <a:p>
            <a:pPr rtl="0">
              <a:spcBef>
                <a:spcPts val="0"/>
              </a:spcBef>
              <a:buNone/>
            </a:pPr>
            <a:r>
              <a:rPr lang="en" sz="2600" b="1" dirty="0" smtClean="0">
                <a:solidFill>
                  <a:srgbClr val="000000"/>
                </a:solidFill>
              </a:rPr>
              <a:t>1. Small Sample</a:t>
            </a:r>
            <a:endParaRPr lang="en" sz="2600" b="1" dirty="0">
              <a:solidFill>
                <a:srgbClr val="000000"/>
              </a:solidFill>
            </a:endParaRPr>
          </a:p>
          <a:p>
            <a:pPr>
              <a:lnSpc>
                <a:spcPct val="115000"/>
              </a:lnSpc>
              <a:spcAft>
                <a:spcPts val="1000"/>
              </a:spcAft>
              <a:buNone/>
            </a:pPr>
            <a:r>
              <a:rPr lang="en-US" sz="1600" dirty="0" smtClean="0">
                <a:latin typeface="Calibri" panose="020F0502020204030204" pitchFamily="34" charset="0"/>
                <a:ea typeface="Calibri" panose="020F0502020204030204" pitchFamily="34" charset="0"/>
                <a:cs typeface="Times New Roman" panose="02020603050405020304" pitchFamily="18" charset="0"/>
              </a:rPr>
              <a:t>Several categories could not be analyzed due to the small sample of posts that fell into that category or a control group (i.e. see more, targeting, vines)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7" name="Shape 127"/>
          <p:cNvSpPr txBox="1">
            <a:spLocks noGrp="1"/>
          </p:cNvSpPr>
          <p:nvPr>
            <p:ph type="body" idx="4294967295"/>
          </p:nvPr>
        </p:nvSpPr>
        <p:spPr>
          <a:xfrm>
            <a:off x="3449626" y="1610450"/>
            <a:ext cx="2421785" cy="3315300"/>
          </a:xfrm>
          <a:prstGeom prst="rect">
            <a:avLst/>
          </a:prstGeom>
        </p:spPr>
        <p:txBody>
          <a:bodyPr lIns="91425" tIns="91425" rIns="91425" bIns="91425" anchor="t" anchorCtr="0">
            <a:noAutofit/>
          </a:bodyPr>
          <a:lstStyle/>
          <a:p>
            <a:pPr lvl="0" rtl="0">
              <a:spcBef>
                <a:spcPts val="0"/>
              </a:spcBef>
              <a:buNone/>
            </a:pPr>
            <a:r>
              <a:rPr lang="en" sz="2600" b="1" dirty="0" smtClean="0">
                <a:solidFill>
                  <a:srgbClr val="000000"/>
                </a:solidFill>
              </a:rPr>
              <a:t>2. Analyses</a:t>
            </a:r>
            <a:endParaRPr lang="en" sz="2600" b="1" dirty="0">
              <a:solidFill>
                <a:srgbClr val="000000"/>
              </a:solidFill>
            </a:endParaRPr>
          </a:p>
          <a:p>
            <a:pPr>
              <a:lnSpc>
                <a:spcPct val="115000"/>
              </a:lnSpc>
              <a:spcAft>
                <a:spcPts val="1000"/>
              </a:spcAft>
              <a:buNone/>
            </a:pPr>
            <a:r>
              <a:rPr lang="en-US" sz="1600" dirty="0" smtClean="0">
                <a:latin typeface="Calibri" panose="020F0502020204030204" pitchFamily="34" charset="0"/>
                <a:ea typeface="Calibri" panose="020F0502020204030204" pitchFamily="34" charset="0"/>
                <a:cs typeface="Times New Roman" panose="02020603050405020304" pitchFamily="18" charset="0"/>
              </a:rPr>
              <a:t>Due to small sample size, multivariate analyses could not be conducted.  Univariate regressions and t-tests were conducted when sample size permitted. Analyses were primarily </a:t>
            </a:r>
            <a:r>
              <a:rPr lang="en-US" sz="1600" i="1" dirty="0" smtClean="0">
                <a:latin typeface="Calibri" panose="020F0502020204030204" pitchFamily="34" charset="0"/>
                <a:ea typeface="Calibri" panose="020F0502020204030204" pitchFamily="34" charset="0"/>
                <a:cs typeface="Times New Roman" panose="02020603050405020304" pitchFamily="18" charset="0"/>
              </a:rPr>
              <a:t>qualitative</a:t>
            </a:r>
            <a:r>
              <a:rPr lang="en-US" sz="1600" dirty="0" smtClean="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buNone/>
            </a:pPr>
            <a:endParaRPr dirty="0"/>
          </a:p>
        </p:txBody>
      </p:sp>
      <p:sp>
        <p:nvSpPr>
          <p:cNvPr id="6" name="Shape 127"/>
          <p:cNvSpPr txBox="1">
            <a:spLocks/>
          </p:cNvSpPr>
          <p:nvPr/>
        </p:nvSpPr>
        <p:spPr>
          <a:xfrm>
            <a:off x="5986571" y="1610450"/>
            <a:ext cx="2572543" cy="33153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60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1pPr>
            <a:lvl2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2pPr>
            <a:lvl3pPr marR="0" algn="l" rtl="0">
              <a:lnSpc>
                <a:spcPct val="100000"/>
              </a:lnSpc>
              <a:spcBef>
                <a:spcPts val="48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3pPr>
            <a:lvl4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4pPr>
            <a:lvl5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5pPr>
            <a:lvl6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6pPr>
            <a:lvl7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7pPr>
            <a:lvl8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8pPr>
            <a:lvl9pPr marR="0" algn="l" rtl="0">
              <a:lnSpc>
                <a:spcPct val="100000"/>
              </a:lnSpc>
              <a:spcBef>
                <a:spcPts val="360"/>
              </a:spcBef>
              <a:spcAft>
                <a:spcPts val="0"/>
              </a:spcAft>
              <a:buClr>
                <a:srgbClr val="FF004E"/>
              </a:buClr>
              <a:buSzPct val="100000"/>
              <a:buFont typeface="Titillium Web"/>
              <a:buChar char="▹"/>
              <a:defRPr sz="1800" b="0" i="0" u="none" strike="noStrike" cap="none" baseline="0">
                <a:solidFill>
                  <a:schemeClr val="dk1"/>
                </a:solidFill>
                <a:latin typeface="Titillium Web"/>
                <a:ea typeface="Titillium Web"/>
                <a:cs typeface="Titillium Web"/>
                <a:sym typeface="Titillium Web"/>
                <a:rtl val="0"/>
              </a:defRPr>
            </a:lvl9pPr>
          </a:lstStyle>
          <a:p>
            <a:pPr>
              <a:spcBef>
                <a:spcPts val="0"/>
              </a:spcBef>
              <a:buFont typeface="Titillium Web"/>
              <a:buNone/>
            </a:pPr>
            <a:r>
              <a:rPr lang="en-US" sz="2600" b="1" dirty="0">
                <a:solidFill>
                  <a:srgbClr val="000000"/>
                </a:solidFill>
              </a:rPr>
              <a:t>3</a:t>
            </a:r>
            <a:r>
              <a:rPr lang="en-US" sz="2600" b="1" dirty="0" smtClean="0">
                <a:solidFill>
                  <a:srgbClr val="000000"/>
                </a:solidFill>
              </a:rPr>
              <a:t>. Replicability</a:t>
            </a:r>
          </a:p>
          <a:p>
            <a:pPr>
              <a:lnSpc>
                <a:spcPct val="115000"/>
              </a:lnSpc>
              <a:spcAft>
                <a:spcPts val="1000"/>
              </a:spcAft>
              <a:buNone/>
            </a:pPr>
            <a:r>
              <a:rPr lang="en-US" sz="1600" dirty="0" smtClean="0">
                <a:latin typeface="Calibri" panose="020F0502020204030204" pitchFamily="34" charset="0"/>
                <a:ea typeface="Calibri" panose="020F0502020204030204" pitchFamily="34" charset="0"/>
                <a:cs typeface="Times New Roman" panose="02020603050405020304" pitchFamily="18" charset="0"/>
              </a:rPr>
              <a:t>Insights captures data in real time and requires manual exportation.  Therefore reach count and engagement rates cannot be validated after the point of export.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buFont typeface="Titillium Web"/>
              <a:buNone/>
            </a:pPr>
            <a:endParaRPr lang="en-US" dirty="0"/>
          </a:p>
        </p:txBody>
      </p:sp>
    </p:spTree>
    <p:extLst>
      <p:ext uri="{BB962C8B-B14F-4D97-AF65-F5344CB8AC3E}">
        <p14:creationId xmlns:p14="http://schemas.microsoft.com/office/powerpoint/2010/main" val="75554414"/>
      </p:ext>
    </p:extLst>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4" y="422500"/>
            <a:ext cx="3956175" cy="857400"/>
          </a:xfrm>
          <a:prstGeom prst="rect">
            <a:avLst/>
          </a:prstGeom>
        </p:spPr>
        <p:txBody>
          <a:bodyPr lIns="91425" tIns="91425" rIns="91425" bIns="91425" anchor="t" anchorCtr="0">
            <a:noAutofit/>
          </a:bodyPr>
          <a:lstStyle/>
          <a:p>
            <a:r>
              <a:rPr lang="en" dirty="0" smtClean="0"/>
              <a:t>Next</a:t>
            </a:r>
            <a:br>
              <a:rPr lang="en" dirty="0" smtClean="0"/>
            </a:br>
            <a:r>
              <a:rPr lang="en" dirty="0" smtClean="0">
                <a:solidFill>
                  <a:srgbClr val="FF0066"/>
                </a:solidFill>
              </a:rPr>
              <a:t>steps</a:t>
            </a:r>
            <a:endParaRPr lang="en" dirty="0">
              <a:solidFill>
                <a:srgbClr val="FF0066"/>
              </a:solidFill>
            </a:endParaRPr>
          </a:p>
        </p:txBody>
      </p:sp>
      <p:sp>
        <p:nvSpPr>
          <p:cNvPr id="98" name="Shape 98"/>
          <p:cNvSpPr txBox="1">
            <a:spLocks noGrp="1"/>
          </p:cNvSpPr>
          <p:nvPr>
            <p:ph type="body" idx="1"/>
          </p:nvPr>
        </p:nvSpPr>
        <p:spPr>
          <a:xfrm>
            <a:off x="844425" y="1586325"/>
            <a:ext cx="5971499" cy="3148499"/>
          </a:xfrm>
          <a:prstGeom prst="rect">
            <a:avLst/>
          </a:prstGeom>
        </p:spPr>
        <p:txBody>
          <a:bodyPr lIns="91425" tIns="91425" rIns="91425" bIns="91425" anchor="t" anchorCtr="0">
            <a:noAutofit/>
          </a:bodyPr>
          <a:lstStyle/>
          <a:p>
            <a:pPr marL="285750" indent="-285750"/>
            <a:r>
              <a:rPr lang="en-US" dirty="0" smtClean="0"/>
              <a:t>Once framework is close to being finalized, schedule it to be deployed on a regular basis throughout life of campaign.</a:t>
            </a:r>
          </a:p>
          <a:p>
            <a:pPr marL="285750" indent="-285750"/>
            <a:r>
              <a:rPr lang="en-US" dirty="0" smtClean="0"/>
              <a:t>Use framework to help evaluate the success rate of new strategies deployed based on recommendations.</a:t>
            </a:r>
          </a:p>
          <a:p>
            <a:pPr marL="285750" indent="-285750"/>
            <a:r>
              <a:rPr lang="en-US" dirty="0" smtClean="0"/>
              <a:t>Expand framework to include Twitter Analytics data and YouTube Analytics once there is sufficient data to use and there is any interest.</a:t>
            </a:r>
            <a:endParaRPr dirty="0"/>
          </a:p>
        </p:txBody>
      </p:sp>
      <p:grpSp>
        <p:nvGrpSpPr>
          <p:cNvPr id="5" name="Shape 306"/>
          <p:cNvGrpSpPr/>
          <p:nvPr/>
        </p:nvGrpSpPr>
        <p:grpSpPr>
          <a:xfrm>
            <a:off x="7587349" y="349940"/>
            <a:ext cx="1013886" cy="1236385"/>
            <a:chOff x="596350" y="929175"/>
            <a:chExt cx="407950" cy="497475"/>
          </a:xfrm>
        </p:grpSpPr>
        <p:sp>
          <p:nvSpPr>
            <p:cNvPr id="6" name="Shape 307"/>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7" name="Shape 308"/>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8" name="Shape 309"/>
            <p:cNvSpPr/>
            <p:nvPr/>
          </p:nvSpPr>
          <p:spPr>
            <a:xfrm>
              <a:off x="688900" y="1256150"/>
              <a:ext cx="133975" cy="25"/>
            </a:xfrm>
            <a:custGeom>
              <a:avLst/>
              <a:gdLst/>
              <a:ahLst/>
              <a:cxnLst/>
              <a:rect l="0" t="0" r="0" b="0"/>
              <a:pathLst>
                <a:path w="5359" h="1" fill="none" extrusionOk="0">
                  <a:moveTo>
                    <a:pt x="5358"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9" name="Shape 310"/>
            <p:cNvSpPr/>
            <p:nvPr/>
          </p:nvSpPr>
          <p:spPr>
            <a:xfrm>
              <a:off x="688900" y="1201350"/>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0" name="Shape 311"/>
            <p:cNvSpPr/>
            <p:nvPr/>
          </p:nvSpPr>
          <p:spPr>
            <a:xfrm>
              <a:off x="688900" y="1145950"/>
              <a:ext cx="255750" cy="25"/>
            </a:xfrm>
            <a:custGeom>
              <a:avLst/>
              <a:gdLst/>
              <a:ahLst/>
              <a:cxnLst/>
              <a:rect l="0" t="0" r="0" b="0"/>
              <a:pathLst>
                <a:path w="10230" h="1" fill="none" extrusionOk="0">
                  <a:moveTo>
                    <a:pt x="10229" y="0"/>
                  </a:moveTo>
                  <a:lnTo>
                    <a:pt x="0" y="0"/>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1" name="Shape 312"/>
            <p:cNvSpPr/>
            <p:nvPr/>
          </p:nvSpPr>
          <p:spPr>
            <a:xfrm>
              <a:off x="688900" y="1090525"/>
              <a:ext cx="255750" cy="25"/>
            </a:xfrm>
            <a:custGeom>
              <a:avLst/>
              <a:gdLst/>
              <a:ahLst/>
              <a:cxnLst/>
              <a:rect l="0" t="0" r="0" b="0"/>
              <a:pathLst>
                <a:path w="10230" h="1" fill="none" extrusionOk="0">
                  <a:moveTo>
                    <a:pt x="10229" y="1"/>
                  </a:moveTo>
                  <a:lnTo>
                    <a:pt x="0" y="1"/>
                  </a:lnTo>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sp>
          <p:nvSpPr>
            <p:cNvPr id="12" name="Shape 313"/>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rgbClr val="FF004E"/>
              </a:solidFill>
              <a:prstDash val="solid"/>
              <a:round/>
              <a:headEnd type="none" w="med" len="med"/>
              <a:tailEnd type="none" w="med" len="med"/>
            </a:ln>
          </p:spPr>
          <p:txBody>
            <a:bodyPr lIns="91425" tIns="91425" rIns="91425" bIns="91425" anchor="ctr" anchorCtr="0">
              <a:noAutofit/>
            </a:bodyPr>
            <a:lstStyle/>
            <a:p>
              <a:pPr>
                <a:spcBef>
                  <a:spcPts val="0"/>
                </a:spcBef>
                <a:buNone/>
              </a:pPr>
              <a:endParaRPr dirty="0"/>
            </a:p>
          </p:txBody>
        </p:sp>
      </p:grpSp>
    </p:spTree>
    <p:extLst>
      <p:ext uri="{BB962C8B-B14F-4D97-AF65-F5344CB8AC3E}">
        <p14:creationId xmlns:p14="http://schemas.microsoft.com/office/powerpoint/2010/main" val="38948979"/>
      </p:ext>
    </p:extLst>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44425" y="422500"/>
            <a:ext cx="3226800" cy="857400"/>
          </a:xfrm>
          <a:prstGeom prst="rect">
            <a:avLst/>
          </a:prstGeom>
        </p:spPr>
        <p:txBody>
          <a:bodyPr lIns="91425" tIns="91425" rIns="91425" bIns="91425" anchor="t" anchorCtr="0">
            <a:noAutofit/>
          </a:bodyPr>
          <a:lstStyle/>
          <a:p>
            <a:pPr rtl="0">
              <a:spcBef>
                <a:spcPts val="0"/>
              </a:spcBef>
              <a:buNone/>
            </a:pPr>
            <a:r>
              <a:rPr lang="en" dirty="0" smtClean="0"/>
              <a:t>Sources used in</a:t>
            </a:r>
            <a:endParaRPr lang="en" dirty="0"/>
          </a:p>
          <a:p>
            <a:pPr>
              <a:spcBef>
                <a:spcPts val="0"/>
              </a:spcBef>
              <a:buNone/>
            </a:pPr>
            <a:r>
              <a:rPr lang="en-US" dirty="0" smtClean="0">
                <a:solidFill>
                  <a:srgbClr val="FF004E"/>
                </a:solidFill>
              </a:rPr>
              <a:t>presentation</a:t>
            </a:r>
            <a:endParaRPr lang="en" dirty="0">
              <a:solidFill>
                <a:srgbClr val="FF004E"/>
              </a:solidFill>
            </a:endParaRPr>
          </a:p>
        </p:txBody>
      </p:sp>
      <p:sp>
        <p:nvSpPr>
          <p:cNvPr id="98" name="Shape 98"/>
          <p:cNvSpPr txBox="1">
            <a:spLocks noGrp="1"/>
          </p:cNvSpPr>
          <p:nvPr>
            <p:ph type="body" idx="1"/>
          </p:nvPr>
        </p:nvSpPr>
        <p:spPr>
          <a:xfrm>
            <a:off x="844425" y="1454245"/>
            <a:ext cx="7364855" cy="3148499"/>
          </a:xfrm>
          <a:prstGeom prst="rect">
            <a:avLst/>
          </a:prstGeom>
        </p:spPr>
        <p:txBody>
          <a:bodyPr lIns="91425" tIns="91425" rIns="91425" bIns="91425" anchor="t" anchorCtr="0">
            <a:noAutofit/>
          </a:bodyPr>
          <a:lstStyle/>
          <a:p>
            <a:pPr marL="457200" lvl="0" indent="-228600"/>
            <a:r>
              <a:rPr lang="en-US" dirty="0" smtClean="0"/>
              <a:t>Facebook Insights (certified in-house Facebook evaluation tool)</a:t>
            </a:r>
          </a:p>
          <a:p>
            <a:pPr marL="457200" lvl="0" indent="-228600"/>
            <a:r>
              <a:rPr lang="en-US" dirty="0" smtClean="0"/>
              <a:t>MyCarDoesWhat.org (video screen shots)</a:t>
            </a:r>
          </a:p>
          <a:p>
            <a:pPr marL="457200" lvl="0" indent="-228600"/>
            <a:r>
              <a:rPr lang="en-US" dirty="0" smtClean="0"/>
              <a:t>Vine example source</a:t>
            </a:r>
          </a:p>
          <a:p>
            <a:pPr marL="457200" lvl="0" indent="-228600"/>
            <a:r>
              <a:rPr lang="en-US" dirty="0" smtClean="0"/>
              <a:t>GIF example source</a:t>
            </a:r>
            <a:endParaRPr lang="en-US" dirty="0"/>
          </a:p>
        </p:txBody>
      </p:sp>
    </p:spTree>
    <p:extLst>
      <p:ext uri="{BB962C8B-B14F-4D97-AF65-F5344CB8AC3E}">
        <p14:creationId xmlns:p14="http://schemas.microsoft.com/office/powerpoint/2010/main" val="2827056923"/>
      </p:ext>
    </p:extLst>
  </p:cSld>
  <p:clrMapOvr>
    <a:masterClrMapping/>
  </p:clrMapOvr>
  <p:transition spd="slow">
    <p:cut/>
  </p:transition>
</p:sld>
</file>

<file path=ppt/theme/theme1.xml><?xml version="1.0" encoding="utf-8"?>
<a:theme xmlns:a="http://schemas.openxmlformats.org/drawingml/2006/main" name="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3757</TotalTime>
  <Words>3136</Words>
  <Application>Microsoft Office PowerPoint</Application>
  <PresentationFormat>On-screen Show (16:9)</PresentationFormat>
  <Paragraphs>549</Paragraphs>
  <Slides>95</Slides>
  <Notes>95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95</vt:i4>
      </vt:variant>
    </vt:vector>
  </HeadingPairs>
  <TitlesOfParts>
    <vt:vector size="104" baseType="lpstr">
      <vt:lpstr>Arial</vt:lpstr>
      <vt:lpstr>Calibri</vt:lpstr>
      <vt:lpstr>Calibri Light</vt:lpstr>
      <vt:lpstr>Prestige Elite Std</vt:lpstr>
      <vt:lpstr>Times New Roman</vt:lpstr>
      <vt:lpstr>Titillium Web</vt:lpstr>
      <vt:lpstr>Wingdings</vt:lpstr>
      <vt:lpstr>Fidele template</vt:lpstr>
      <vt:lpstr>1_Fidele template</vt:lpstr>
      <vt:lpstr>A Formative Social Media Evaluation Framework</vt:lpstr>
      <vt:lpstr>PowerPoint Presentation</vt:lpstr>
      <vt:lpstr>Evaluation principles</vt:lpstr>
      <vt:lpstr>Presentation organization</vt:lpstr>
      <vt:lpstr>Prologue. Framing the Purpose of Social Media in MyCarDoesWhat</vt:lpstr>
      <vt:lpstr>Goals of social media over time</vt:lpstr>
      <vt:lpstr>Goal No. 1 Highest Possible Impressions</vt:lpstr>
      <vt:lpstr>Goal No. 2 Quality Campaign Traffic</vt:lpstr>
      <vt:lpstr>Goal No. 3 Audience Engagement</vt:lpstr>
      <vt:lpstr>Methods. How the evaluation was conducted</vt:lpstr>
      <vt:lpstr>Evidence and analysis tools</vt:lpstr>
      <vt:lpstr>Facebook</vt:lpstr>
      <vt:lpstr>Twitter</vt:lpstr>
      <vt:lpstr>YouTube</vt:lpstr>
      <vt:lpstr>Analysis techniques: post list</vt:lpstr>
      <vt:lpstr>Analysis techniques: post details</vt:lpstr>
      <vt:lpstr>Analysis techniques: paid vs. non-paid</vt:lpstr>
      <vt:lpstr>Analysis techniques: paid vs. non-paid</vt:lpstr>
      <vt:lpstr>Analysis techniques: Excel</vt:lpstr>
      <vt:lpstr>Analysis techniques: Excel</vt:lpstr>
      <vt:lpstr>Category No. 1 Text Formatting</vt:lpstr>
      <vt:lpstr>Definitions</vt:lpstr>
      <vt:lpstr>Copy length</vt:lpstr>
      <vt:lpstr>Copy lines</vt:lpstr>
      <vt:lpstr>Copy links</vt:lpstr>
      <vt:lpstr>“Read more”</vt:lpstr>
      <vt:lpstr>FINDINGS</vt:lpstr>
      <vt:lpstr>PowerPoint Presentation</vt:lpstr>
      <vt:lpstr>PowerPoint Presentation</vt:lpstr>
      <vt:lpstr>PowerPoint Presentation</vt:lpstr>
      <vt:lpstr>RECOMMENDATIONS</vt:lpstr>
      <vt:lpstr>If your goal is content reach….</vt:lpstr>
      <vt:lpstr>If your goal is content reach….</vt:lpstr>
      <vt:lpstr>If your goal is engagement….</vt:lpstr>
      <vt:lpstr>If your goal is engagment….</vt:lpstr>
      <vt:lpstr>Category No. 2 Editorial Direction</vt:lpstr>
      <vt:lpstr>Definitions</vt:lpstr>
      <vt:lpstr>Copy  perspective</vt:lpstr>
      <vt:lpstr>Content  ownership</vt:lpstr>
      <vt:lpstr>Point of View</vt:lpstr>
      <vt:lpstr>Familiarity  of topic</vt:lpstr>
      <vt:lpstr>Meta</vt:lpstr>
      <vt:lpstr>FINDINGS</vt:lpstr>
      <vt:lpstr>PowerPoint Presentation</vt:lpstr>
      <vt:lpstr>PowerPoint Presentation</vt:lpstr>
      <vt:lpstr>PowerPoint Presentation</vt:lpstr>
      <vt:lpstr>PowerPoint Presentation</vt:lpstr>
      <vt:lpstr>PowerPoint Presentation</vt:lpstr>
      <vt:lpstr>RECOMMENDATIONS</vt:lpstr>
      <vt:lpstr>If your goal is content reach….</vt:lpstr>
      <vt:lpstr>If your goal is content reach ….</vt:lpstr>
      <vt:lpstr>If your goal is quality traffic….</vt:lpstr>
      <vt:lpstr>If your goal is engagement….</vt:lpstr>
      <vt:lpstr>If your goal is engagment….</vt:lpstr>
      <vt:lpstr>If your goal is engagment….</vt:lpstr>
      <vt:lpstr>Category No. 3 Visuals and Content</vt:lpstr>
      <vt:lpstr>Definitions &amp; examples</vt:lpstr>
      <vt:lpstr> Photorealism</vt:lpstr>
      <vt:lpstr>Photorealism A. Real-Life</vt:lpstr>
      <vt:lpstr>Photorealism B. Illustration</vt:lpstr>
      <vt:lpstr>Photorealism C. Cartoon</vt:lpstr>
      <vt:lpstr> Audiovisual</vt:lpstr>
      <vt:lpstr>Audiovisual A. Static Visuals</vt:lpstr>
      <vt:lpstr>Audiovisual B. Animation</vt:lpstr>
      <vt:lpstr>Audiovisual C. Videos</vt:lpstr>
      <vt:lpstr>Landing  destination</vt:lpstr>
      <vt:lpstr>Text-to-Graphics Ratio</vt:lpstr>
      <vt:lpstr>Text-to-Graphics C(1) Weighted text over graphic</vt:lpstr>
      <vt:lpstr>Text-to-Graphics B. Balanced Text to Image</vt:lpstr>
      <vt:lpstr>Text-to-Graphics C(2) Weighted graphic over text</vt:lpstr>
      <vt:lpstr>Auto-  Play</vt:lpstr>
      <vt:lpstr>Short-form  moving visuals</vt:lpstr>
      <vt:lpstr>An Example of a Vine</vt:lpstr>
      <vt:lpstr>An Example of a GIF</vt:lpstr>
      <vt:lpstr>Safety  Systems</vt:lpstr>
      <vt:lpstr>Mascot Visibility  Scout</vt:lpstr>
      <vt:lpstr>FINDINGS</vt:lpstr>
      <vt:lpstr>PowerPoint Presentation</vt:lpstr>
      <vt:lpstr>PowerPoint Presentation</vt:lpstr>
      <vt:lpstr>PowerPoint Presentation</vt:lpstr>
      <vt:lpstr>PowerPoint Presentation</vt:lpstr>
      <vt:lpstr>PowerPoint Presentation</vt:lpstr>
      <vt:lpstr>PowerPoint Presentation</vt:lpstr>
      <vt:lpstr>RECOMMENDATIONS</vt:lpstr>
      <vt:lpstr>If your goal is content reach ….</vt:lpstr>
      <vt:lpstr>If your goal is quality traffic….</vt:lpstr>
      <vt:lpstr>If your goal is content reach ….</vt:lpstr>
      <vt:lpstr>If your goal is engagement….</vt:lpstr>
      <vt:lpstr>If your goal is engagment….</vt:lpstr>
      <vt:lpstr>If your goal is engagment….</vt:lpstr>
      <vt:lpstr>Conclusions. Bringing it all together</vt:lpstr>
      <vt:lpstr>1. Share Ownership</vt:lpstr>
      <vt:lpstr>The limitations </vt:lpstr>
      <vt:lpstr>Next steps</vt:lpstr>
      <vt:lpstr>Sources used in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Tom Bukowski</dc:creator>
  <cp:lastModifiedBy>Thomas Bukowski</cp:lastModifiedBy>
  <cp:revision>659</cp:revision>
  <dcterms:modified xsi:type="dcterms:W3CDTF">2016-12-27T18:16:59Z</dcterms:modified>
</cp:coreProperties>
</file>